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46" d="100"/>
          <a:sy n="146" d="100"/>
        </p:scale>
        <p:origin x="59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851391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10" Type="http://schemas.openxmlformats.org/officeDocument/2006/relationships/image" Target="../media/image42.png"/><Relationship Id="rId4" Type="http://schemas.openxmlformats.org/officeDocument/2006/relationships/image" Target="../media/image37.png"/><Relationship Id="rId9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3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Relationship Id="rId9" Type="http://schemas.openxmlformats.org/officeDocument/2006/relationships/image" Target="../media/image4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2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2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10" Type="http://schemas.openxmlformats.org/officeDocument/2006/relationships/image" Target="../media/image4.png"/><Relationship Id="rId4" Type="http://schemas.openxmlformats.org/officeDocument/2006/relationships/image" Target="../media/image23.png"/><Relationship Id="rId9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3916" y="866180"/>
            <a:ext cx="7987605" cy="7715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4050" b="1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Aula 6 - Dicionários e Conjuntos</a:t>
            </a:r>
            <a:endParaRPr lang="en-US" sz="4050" dirty="0"/>
          </a:p>
        </p:txBody>
      </p:sp>
      <p:sp>
        <p:nvSpPr>
          <p:cNvPr id="4" name="Text 1"/>
          <p:cNvSpPr/>
          <p:nvPr/>
        </p:nvSpPr>
        <p:spPr>
          <a:xfrm>
            <a:off x="2377780" y="1752005"/>
            <a:ext cx="4459877" cy="38576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025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Curso de Desenvolvimento em Python</a:t>
            </a:r>
            <a:endParaRPr lang="en-US" sz="2025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7625" y="2709267"/>
            <a:ext cx="1428750" cy="1568053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34595A22-18C5-8323-A9CA-DFC40E696E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62137" y="4515969"/>
            <a:ext cx="5419725" cy="43815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040997D5-FE63-4872-4466-144E861EE4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2887" y="1944886"/>
            <a:ext cx="1619250" cy="160020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6AE7D8B0-4354-D75C-1AFB-D0B5B02045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42830" y="1996345"/>
            <a:ext cx="1619250" cy="16002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Agrupar 56">
            <a:extLst>
              <a:ext uri="{FF2B5EF4-FFF2-40B4-BE49-F238E27FC236}">
                <a16:creationId xmlns:a16="http://schemas.microsoft.com/office/drawing/2014/main" id="{343DC5A5-439F-62A3-DD1A-138D827D1D09}"/>
              </a:ext>
            </a:extLst>
          </p:cNvPr>
          <p:cNvGrpSpPr/>
          <p:nvPr/>
        </p:nvGrpSpPr>
        <p:grpSpPr>
          <a:xfrm>
            <a:off x="1" y="1"/>
            <a:ext cx="9144000" cy="5143500"/>
            <a:chOff x="0" y="0"/>
            <a:chExt cx="9144000" cy="6319317"/>
          </a:xfrm>
        </p:grpSpPr>
        <p:pic>
          <p:nvPicPr>
            <p:cNvPr id="2" name="Image 0" descr="preencoded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9144000" cy="6319317"/>
            </a:xfrm>
            <a:prstGeom prst="rect">
              <a:avLst/>
            </a:prstGeom>
          </p:spPr>
        </p:pic>
        <p:sp>
          <p:nvSpPr>
            <p:cNvPr id="3" name="Text 0"/>
            <p:cNvSpPr/>
            <p:nvPr/>
          </p:nvSpPr>
          <p:spPr>
            <a:xfrm>
              <a:off x="228600" y="228600"/>
              <a:ext cx="8758238" cy="385763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>
              <a:spAutoFit/>
            </a:bodyPr>
            <a:lstStyle/>
            <a:p>
              <a:pPr marL="0" indent="0" algn="ctr">
                <a:buNone/>
              </a:pPr>
              <a:r>
                <a:rPr lang="en-US" sz="2025" b="1" dirty="0">
                  <a:solidFill>
                    <a:srgbClr val="FFFFFF"/>
                  </a:solidFill>
                  <a:latin typeface="Segoe UI" pitchFamily="34" charset="0"/>
                  <a:ea typeface="Segoe UI" pitchFamily="34" charset="-122"/>
                  <a:cs typeface="Segoe UI" pitchFamily="34" charset="-120"/>
                </a:rPr>
                <a:t>Exercício 2</a:t>
              </a:r>
              <a:endParaRPr lang="en-US" sz="2025" dirty="0"/>
            </a:p>
          </p:txBody>
        </p:sp>
        <p:sp>
          <p:nvSpPr>
            <p:cNvPr id="4" name="Shape 1"/>
            <p:cNvSpPr/>
            <p:nvPr/>
          </p:nvSpPr>
          <p:spPr>
            <a:xfrm>
              <a:off x="228600" y="785813"/>
              <a:ext cx="4114800" cy="3193256"/>
            </a:xfrm>
            <a:prstGeom prst="rect">
              <a:avLst/>
            </a:prstGeom>
            <a:solidFill>
              <a:srgbClr val="FFFFFF">
                <a:alpha val="10000"/>
              </a:srgbClr>
            </a:solidFill>
            <a:ln/>
          </p:spPr>
          <p:txBody>
            <a:bodyPr/>
            <a:lstStyle/>
            <a:p>
              <a:endParaRPr lang="pt-BR"/>
            </a:p>
          </p:txBody>
        </p:sp>
        <p:sp>
          <p:nvSpPr>
            <p:cNvPr id="5" name="Shape 2"/>
            <p:cNvSpPr/>
            <p:nvPr/>
          </p:nvSpPr>
          <p:spPr>
            <a:xfrm>
              <a:off x="228600" y="785813"/>
              <a:ext cx="35719" cy="3193256"/>
            </a:xfrm>
            <a:prstGeom prst="rect">
              <a:avLst/>
            </a:prstGeom>
            <a:solidFill>
              <a:srgbClr val="FFD43B"/>
            </a:solidFill>
            <a:ln/>
          </p:spPr>
          <p:txBody>
            <a:bodyPr/>
            <a:lstStyle/>
            <a:p>
              <a:endParaRPr lang="pt-BR"/>
            </a:p>
          </p:txBody>
        </p:sp>
        <p:pic>
          <p:nvPicPr>
            <p:cNvPr id="6" name="Image 1" descr="preencoded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0050" y="1000125"/>
              <a:ext cx="171450" cy="171450"/>
            </a:xfrm>
            <a:prstGeom prst="rect">
              <a:avLst/>
            </a:prstGeom>
          </p:spPr>
        </p:pic>
        <p:sp>
          <p:nvSpPr>
            <p:cNvPr id="7" name="Text 3"/>
            <p:cNvSpPr/>
            <p:nvPr/>
          </p:nvSpPr>
          <p:spPr>
            <a:xfrm>
              <a:off x="628650" y="957263"/>
              <a:ext cx="1738387" cy="25717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>
              <a:spAutoFit/>
            </a:bodyPr>
            <a:lstStyle/>
            <a:p>
              <a:pPr marL="0" indent="0">
                <a:buNone/>
              </a:pPr>
              <a:r>
                <a:rPr lang="en-US" sz="1350" b="1" dirty="0">
                  <a:solidFill>
                    <a:srgbClr val="FFD43B"/>
                  </a:solidFill>
                  <a:latin typeface="Segoe UI" pitchFamily="34" charset="0"/>
                  <a:ea typeface="Segoe UI" pitchFamily="34" charset="-122"/>
                  <a:cs typeface="Segoe UI" pitchFamily="34" charset="-120"/>
                </a:rPr>
                <a:t>Agenda de Contatos</a:t>
              </a:r>
              <a:endParaRPr lang="en-US" sz="1350" dirty="0"/>
            </a:p>
          </p:txBody>
        </p:sp>
        <p:sp>
          <p:nvSpPr>
            <p:cNvPr id="8" name="Text 4"/>
            <p:cNvSpPr/>
            <p:nvPr/>
          </p:nvSpPr>
          <p:spPr>
            <a:xfrm>
              <a:off x="400050" y="1328738"/>
              <a:ext cx="3843338" cy="192881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>
              <a:spAutoFit/>
            </a:bodyPr>
            <a:lstStyle/>
            <a:p>
              <a:pPr marL="0" indent="0">
                <a:buNone/>
              </a:pPr>
              <a:r>
                <a:rPr lang="en-US" sz="1013" dirty="0">
                  <a:solidFill>
                    <a:srgbClr val="FFFFFF"/>
                  </a:solidFill>
                  <a:latin typeface="Segoe UI" pitchFamily="34" charset="0"/>
                  <a:ea typeface="Segoe UI" pitchFamily="34" charset="-122"/>
                  <a:cs typeface="Segoe UI" pitchFamily="34" charset="-120"/>
                </a:rPr>
                <a:t>Vamos criar uma agenda simples usando dicionários!</a:t>
              </a:r>
              <a:endParaRPr lang="en-US" sz="1013" dirty="0"/>
            </a:p>
          </p:txBody>
        </p:sp>
        <p:sp>
          <p:nvSpPr>
            <p:cNvPr id="9" name="Shape 5"/>
            <p:cNvSpPr/>
            <p:nvPr/>
          </p:nvSpPr>
          <p:spPr>
            <a:xfrm>
              <a:off x="400050" y="1646634"/>
              <a:ext cx="171450" cy="171450"/>
            </a:xfrm>
            <a:prstGeom prst="ellipse">
              <a:avLst/>
            </a:prstGeom>
            <a:solidFill>
              <a:srgbClr val="FFD43B"/>
            </a:solidFill>
            <a:ln/>
          </p:spPr>
          <p:txBody>
            <a:bodyPr/>
            <a:lstStyle/>
            <a:p>
              <a:endParaRPr lang="pt-BR"/>
            </a:p>
          </p:txBody>
        </p:sp>
        <p:sp>
          <p:nvSpPr>
            <p:cNvPr id="10" name="Text 6"/>
            <p:cNvSpPr/>
            <p:nvPr/>
          </p:nvSpPr>
          <p:spPr>
            <a:xfrm>
              <a:off x="400050" y="1646634"/>
              <a:ext cx="242888" cy="17145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ctr">
              <a:spAutoFit/>
            </a:bodyPr>
            <a:lstStyle/>
            <a:p>
              <a:pPr marL="0" indent="0">
                <a:buNone/>
              </a:pPr>
              <a:r>
                <a:rPr lang="en-US" sz="1013" b="1" dirty="0">
                  <a:solidFill>
                    <a:srgbClr val="333333"/>
                  </a:solidFill>
                  <a:latin typeface="Segoe UI" pitchFamily="34" charset="0"/>
                  <a:ea typeface="Segoe UI" pitchFamily="34" charset="-122"/>
                  <a:cs typeface="Segoe UI" pitchFamily="34" charset="-120"/>
                </a:rPr>
                <a:t>1</a:t>
              </a:r>
              <a:endParaRPr lang="en-US" sz="1013" dirty="0"/>
            </a:p>
          </p:txBody>
        </p:sp>
        <p:sp>
          <p:nvSpPr>
            <p:cNvPr id="11" name="Text 7"/>
            <p:cNvSpPr/>
            <p:nvPr/>
          </p:nvSpPr>
          <p:spPr>
            <a:xfrm>
              <a:off x="628650" y="1635919"/>
              <a:ext cx="2766138" cy="192881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>
              <a:spAutoFit/>
            </a:bodyPr>
            <a:lstStyle/>
            <a:p>
              <a:pPr marL="0" indent="0">
                <a:buNone/>
              </a:pPr>
              <a:r>
                <a:rPr lang="en-US" sz="1013" dirty="0">
                  <a:solidFill>
                    <a:srgbClr val="FFFFFF"/>
                  </a:solidFill>
                  <a:latin typeface="Segoe UI" pitchFamily="34" charset="0"/>
                  <a:ea typeface="Segoe UI" pitchFamily="34" charset="-122"/>
                  <a:cs typeface="Segoe UI" pitchFamily="34" charset="-120"/>
                </a:rPr>
                <a:t>Criar agenda com 3 contatos (nome e telefone)</a:t>
              </a:r>
              <a:endParaRPr lang="en-US" sz="1013" dirty="0"/>
            </a:p>
          </p:txBody>
        </p:sp>
        <p:sp>
          <p:nvSpPr>
            <p:cNvPr id="12" name="Shape 8"/>
            <p:cNvSpPr/>
            <p:nvPr/>
          </p:nvSpPr>
          <p:spPr>
            <a:xfrm>
              <a:off x="400050" y="1896666"/>
              <a:ext cx="171450" cy="171450"/>
            </a:xfrm>
            <a:prstGeom prst="ellipse">
              <a:avLst/>
            </a:prstGeom>
            <a:solidFill>
              <a:srgbClr val="FFD43B"/>
            </a:solidFill>
            <a:ln/>
          </p:spPr>
          <p:txBody>
            <a:bodyPr/>
            <a:lstStyle/>
            <a:p>
              <a:endParaRPr lang="pt-BR"/>
            </a:p>
          </p:txBody>
        </p:sp>
        <p:sp>
          <p:nvSpPr>
            <p:cNvPr id="13" name="Text 9"/>
            <p:cNvSpPr/>
            <p:nvPr/>
          </p:nvSpPr>
          <p:spPr>
            <a:xfrm>
              <a:off x="400050" y="1896666"/>
              <a:ext cx="242888" cy="17145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ctr">
              <a:spAutoFit/>
            </a:bodyPr>
            <a:lstStyle/>
            <a:p>
              <a:pPr marL="0" indent="0">
                <a:buNone/>
              </a:pPr>
              <a:r>
                <a:rPr lang="en-US" sz="1013" b="1" dirty="0">
                  <a:solidFill>
                    <a:srgbClr val="333333"/>
                  </a:solidFill>
                  <a:latin typeface="Segoe UI" pitchFamily="34" charset="0"/>
                  <a:ea typeface="Segoe UI" pitchFamily="34" charset="-122"/>
                  <a:cs typeface="Segoe UI" pitchFamily="34" charset="-120"/>
                </a:rPr>
                <a:t>2</a:t>
              </a:r>
              <a:endParaRPr lang="en-US" sz="1013" dirty="0"/>
            </a:p>
          </p:txBody>
        </p:sp>
        <p:sp>
          <p:nvSpPr>
            <p:cNvPr id="14" name="Text 10"/>
            <p:cNvSpPr/>
            <p:nvPr/>
          </p:nvSpPr>
          <p:spPr>
            <a:xfrm>
              <a:off x="628650" y="1885950"/>
              <a:ext cx="1901047" cy="192881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>
              <a:spAutoFit/>
            </a:bodyPr>
            <a:lstStyle/>
            <a:p>
              <a:pPr marL="0" indent="0">
                <a:buNone/>
              </a:pPr>
              <a:r>
                <a:rPr lang="en-US" sz="1013" dirty="0">
                  <a:solidFill>
                    <a:srgbClr val="FFFFFF"/>
                  </a:solidFill>
                  <a:latin typeface="Segoe UI" pitchFamily="34" charset="0"/>
                  <a:ea typeface="Segoe UI" pitchFamily="34" charset="-122"/>
                  <a:cs typeface="Segoe UI" pitchFamily="34" charset="-120"/>
                </a:rPr>
                <a:t>Exibir todos os contatos com for</a:t>
              </a:r>
              <a:endParaRPr lang="en-US" sz="1013" dirty="0"/>
            </a:p>
          </p:txBody>
        </p:sp>
        <p:sp>
          <p:nvSpPr>
            <p:cNvPr id="15" name="Shape 11"/>
            <p:cNvSpPr/>
            <p:nvPr/>
          </p:nvSpPr>
          <p:spPr>
            <a:xfrm>
              <a:off x="400050" y="2250281"/>
              <a:ext cx="1810494" cy="664369"/>
            </a:xfrm>
            <a:prstGeom prst="rect">
              <a:avLst/>
            </a:prstGeom>
            <a:solidFill>
              <a:srgbClr val="FFFFFF">
                <a:alpha val="10000"/>
              </a:srgbClr>
            </a:solidFill>
            <a:ln w="99">
              <a:solidFill>
                <a:srgbClr val="FFD43B"/>
              </a:solidFill>
              <a:prstDash val="solid"/>
            </a:ln>
          </p:spPr>
          <p:txBody>
            <a:bodyPr/>
            <a:lstStyle/>
            <a:p>
              <a:endParaRPr lang="pt-BR"/>
            </a:p>
          </p:txBody>
        </p:sp>
        <p:pic>
          <p:nvPicPr>
            <p:cNvPr id="16" name="Image 2" descr="preencoded.pn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14350" y="2396728"/>
              <a:ext cx="112514" cy="128588"/>
            </a:xfrm>
            <a:prstGeom prst="rect">
              <a:avLst/>
            </a:prstGeom>
          </p:spPr>
        </p:pic>
        <p:sp>
          <p:nvSpPr>
            <p:cNvPr id="17" name="Text 12"/>
            <p:cNvSpPr/>
            <p:nvPr/>
          </p:nvSpPr>
          <p:spPr>
            <a:xfrm>
              <a:off x="684014" y="2364581"/>
              <a:ext cx="371559" cy="192881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ctr">
              <a:spAutoFit/>
            </a:bodyPr>
            <a:lstStyle/>
            <a:p>
              <a:pPr marL="0" indent="0">
                <a:buNone/>
              </a:pPr>
              <a:r>
                <a:rPr lang="en-US" sz="1013" b="1" dirty="0">
                  <a:solidFill>
                    <a:srgbClr val="FFD43B"/>
                  </a:solidFill>
                  <a:latin typeface="Segoe UI" pitchFamily="34" charset="0"/>
                  <a:ea typeface="Segoe UI" pitchFamily="34" charset="-122"/>
                  <a:cs typeface="Segoe UI" pitchFamily="34" charset="-120"/>
                </a:rPr>
                <a:t>João</a:t>
              </a:r>
              <a:endParaRPr lang="en-US" sz="1013" dirty="0"/>
            </a:p>
          </p:txBody>
        </p:sp>
        <p:pic>
          <p:nvPicPr>
            <p:cNvPr id="18" name="Image 3" descr="preencoded.png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14350" y="2643188"/>
              <a:ext cx="114300" cy="114300"/>
            </a:xfrm>
            <a:prstGeom prst="rect">
              <a:avLst/>
            </a:prstGeom>
          </p:spPr>
        </p:pic>
        <p:sp>
          <p:nvSpPr>
            <p:cNvPr id="19" name="Text 13"/>
            <p:cNvSpPr/>
            <p:nvPr/>
          </p:nvSpPr>
          <p:spPr>
            <a:xfrm>
              <a:off x="685800" y="2614613"/>
              <a:ext cx="882700" cy="17145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ctr">
              <a:spAutoFit/>
            </a:bodyPr>
            <a:lstStyle/>
            <a:p>
              <a:pPr marL="0" indent="0">
                <a:buNone/>
              </a:pPr>
              <a:r>
                <a:rPr lang="en-US" sz="900" dirty="0">
                  <a:solidFill>
                    <a:srgbClr val="FFFFFF"/>
                  </a:solidFill>
                  <a:latin typeface="Segoe UI" pitchFamily="34" charset="0"/>
                  <a:ea typeface="Segoe UI" pitchFamily="34" charset="-122"/>
                  <a:cs typeface="Segoe UI" pitchFamily="34" charset="-120"/>
                </a:rPr>
                <a:t>(11) 99999-1111</a:t>
              </a:r>
              <a:endParaRPr lang="en-US" sz="900" dirty="0"/>
            </a:p>
          </p:txBody>
        </p:sp>
        <p:sp>
          <p:nvSpPr>
            <p:cNvPr id="20" name="Shape 14"/>
            <p:cNvSpPr/>
            <p:nvPr/>
          </p:nvSpPr>
          <p:spPr>
            <a:xfrm>
              <a:off x="2361456" y="2250281"/>
              <a:ext cx="1810494" cy="664369"/>
            </a:xfrm>
            <a:prstGeom prst="rect">
              <a:avLst/>
            </a:prstGeom>
            <a:solidFill>
              <a:srgbClr val="FFFFFF">
                <a:alpha val="10000"/>
              </a:srgbClr>
            </a:solidFill>
            <a:ln w="99">
              <a:solidFill>
                <a:srgbClr val="FFD43B"/>
              </a:solidFill>
              <a:prstDash val="solid"/>
            </a:ln>
          </p:spPr>
          <p:txBody>
            <a:bodyPr/>
            <a:lstStyle/>
            <a:p>
              <a:endParaRPr lang="pt-BR"/>
            </a:p>
          </p:txBody>
        </p:sp>
        <p:pic>
          <p:nvPicPr>
            <p:cNvPr id="21" name="Image 4" descr="preencoded.png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475756" y="2396728"/>
              <a:ext cx="112514" cy="128588"/>
            </a:xfrm>
            <a:prstGeom prst="rect">
              <a:avLst/>
            </a:prstGeom>
          </p:spPr>
        </p:pic>
        <p:sp>
          <p:nvSpPr>
            <p:cNvPr id="22" name="Text 15"/>
            <p:cNvSpPr/>
            <p:nvPr/>
          </p:nvSpPr>
          <p:spPr>
            <a:xfrm>
              <a:off x="2645420" y="2364581"/>
              <a:ext cx="407361" cy="192881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ctr">
              <a:spAutoFit/>
            </a:bodyPr>
            <a:lstStyle/>
            <a:p>
              <a:pPr marL="0" indent="0">
                <a:buNone/>
              </a:pPr>
              <a:r>
                <a:rPr lang="en-US" sz="1013" b="1" dirty="0">
                  <a:solidFill>
                    <a:srgbClr val="FFD43B"/>
                  </a:solidFill>
                  <a:latin typeface="Segoe UI" pitchFamily="34" charset="0"/>
                  <a:ea typeface="Segoe UI" pitchFamily="34" charset="-122"/>
                  <a:cs typeface="Segoe UI" pitchFamily="34" charset="-120"/>
                </a:rPr>
                <a:t>Maria</a:t>
              </a:r>
              <a:endParaRPr lang="en-US" sz="1013" dirty="0"/>
            </a:p>
          </p:txBody>
        </p:sp>
        <p:pic>
          <p:nvPicPr>
            <p:cNvPr id="23" name="Image 5" descr="preencoded.png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475756" y="2643188"/>
              <a:ext cx="114300" cy="114300"/>
            </a:xfrm>
            <a:prstGeom prst="rect">
              <a:avLst/>
            </a:prstGeom>
          </p:spPr>
        </p:pic>
        <p:sp>
          <p:nvSpPr>
            <p:cNvPr id="24" name="Text 16"/>
            <p:cNvSpPr/>
            <p:nvPr/>
          </p:nvSpPr>
          <p:spPr>
            <a:xfrm>
              <a:off x="2647206" y="2614613"/>
              <a:ext cx="908149" cy="17145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ctr">
              <a:spAutoFit/>
            </a:bodyPr>
            <a:lstStyle/>
            <a:p>
              <a:pPr marL="0" indent="0">
                <a:buNone/>
              </a:pPr>
              <a:r>
                <a:rPr lang="en-US" sz="900" dirty="0">
                  <a:solidFill>
                    <a:srgbClr val="FFFFFF"/>
                  </a:solidFill>
                  <a:latin typeface="Segoe UI" pitchFamily="34" charset="0"/>
                  <a:ea typeface="Segoe UI" pitchFamily="34" charset="-122"/>
                  <a:cs typeface="Segoe UI" pitchFamily="34" charset="-120"/>
                </a:rPr>
                <a:t>(11) 99999-2222</a:t>
              </a:r>
              <a:endParaRPr lang="en-US" sz="900" dirty="0"/>
            </a:p>
          </p:txBody>
        </p:sp>
        <p:sp>
          <p:nvSpPr>
            <p:cNvPr id="25" name="Shape 17"/>
            <p:cNvSpPr/>
            <p:nvPr/>
          </p:nvSpPr>
          <p:spPr>
            <a:xfrm>
              <a:off x="400050" y="3014663"/>
              <a:ext cx="1810494" cy="664369"/>
            </a:xfrm>
            <a:prstGeom prst="rect">
              <a:avLst/>
            </a:prstGeom>
            <a:solidFill>
              <a:srgbClr val="FFFFFF">
                <a:alpha val="10000"/>
              </a:srgbClr>
            </a:solidFill>
            <a:ln w="99">
              <a:solidFill>
                <a:srgbClr val="FFD43B"/>
              </a:solidFill>
              <a:prstDash val="solid"/>
            </a:ln>
          </p:spPr>
          <p:txBody>
            <a:bodyPr/>
            <a:lstStyle/>
            <a:p>
              <a:endParaRPr lang="pt-BR"/>
            </a:p>
          </p:txBody>
        </p:sp>
        <p:pic>
          <p:nvPicPr>
            <p:cNvPr id="26" name="Image 6" descr="preencoded.pn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14350" y="3161109"/>
              <a:ext cx="112514" cy="128588"/>
            </a:xfrm>
            <a:prstGeom prst="rect">
              <a:avLst/>
            </a:prstGeom>
          </p:spPr>
        </p:pic>
        <p:sp>
          <p:nvSpPr>
            <p:cNvPr id="27" name="Text 18"/>
            <p:cNvSpPr/>
            <p:nvPr/>
          </p:nvSpPr>
          <p:spPr>
            <a:xfrm>
              <a:off x="684014" y="3128963"/>
              <a:ext cx="435852" cy="192881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ctr">
              <a:spAutoFit/>
            </a:bodyPr>
            <a:lstStyle/>
            <a:p>
              <a:pPr marL="0" indent="0">
                <a:buNone/>
              </a:pPr>
              <a:r>
                <a:rPr lang="en-US" sz="1013" b="1" dirty="0">
                  <a:solidFill>
                    <a:srgbClr val="FFD43B"/>
                  </a:solidFill>
                  <a:latin typeface="Segoe UI" pitchFamily="34" charset="0"/>
                  <a:ea typeface="Segoe UI" pitchFamily="34" charset="-122"/>
                  <a:cs typeface="Segoe UI" pitchFamily="34" charset="-120"/>
                </a:rPr>
                <a:t>Pedro</a:t>
              </a:r>
              <a:endParaRPr lang="en-US" sz="1013" dirty="0"/>
            </a:p>
          </p:txBody>
        </p:sp>
        <p:pic>
          <p:nvPicPr>
            <p:cNvPr id="28" name="Image 7" descr="preencoded.png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14350" y="3407569"/>
              <a:ext cx="114300" cy="114300"/>
            </a:xfrm>
            <a:prstGeom prst="rect">
              <a:avLst/>
            </a:prstGeom>
          </p:spPr>
        </p:pic>
        <p:sp>
          <p:nvSpPr>
            <p:cNvPr id="29" name="Text 19"/>
            <p:cNvSpPr/>
            <p:nvPr/>
          </p:nvSpPr>
          <p:spPr>
            <a:xfrm>
              <a:off x="685800" y="3378994"/>
              <a:ext cx="908149" cy="17145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ctr">
              <a:spAutoFit/>
            </a:bodyPr>
            <a:lstStyle/>
            <a:p>
              <a:pPr marL="0" indent="0">
                <a:buNone/>
              </a:pPr>
              <a:r>
                <a:rPr lang="en-US" sz="900" dirty="0">
                  <a:solidFill>
                    <a:srgbClr val="FFFFFF"/>
                  </a:solidFill>
                  <a:latin typeface="Segoe UI" pitchFamily="34" charset="0"/>
                  <a:ea typeface="Segoe UI" pitchFamily="34" charset="-122"/>
                  <a:cs typeface="Segoe UI" pitchFamily="34" charset="-120"/>
                </a:rPr>
                <a:t>(11) 99999-3333</a:t>
              </a:r>
              <a:endParaRPr lang="en-US" sz="900" dirty="0"/>
            </a:p>
          </p:txBody>
        </p:sp>
        <p:sp>
          <p:nvSpPr>
            <p:cNvPr id="30" name="Shape 20"/>
            <p:cNvSpPr/>
            <p:nvPr/>
          </p:nvSpPr>
          <p:spPr>
            <a:xfrm>
              <a:off x="4572000" y="785813"/>
              <a:ext cx="4343400" cy="3121819"/>
            </a:xfrm>
            <a:prstGeom prst="rect">
              <a:avLst/>
            </a:prstGeom>
            <a:solidFill>
              <a:srgbClr val="F5F5F5"/>
            </a:solidFill>
            <a:ln/>
          </p:spPr>
          <p:txBody>
            <a:bodyPr/>
            <a:lstStyle/>
            <a:p>
              <a:endParaRPr lang="pt-BR"/>
            </a:p>
          </p:txBody>
        </p:sp>
        <p:sp>
          <p:nvSpPr>
            <p:cNvPr id="31" name="Shape 21"/>
            <p:cNvSpPr/>
            <p:nvPr/>
          </p:nvSpPr>
          <p:spPr>
            <a:xfrm>
              <a:off x="4572000" y="785813"/>
              <a:ext cx="35719" cy="3121819"/>
            </a:xfrm>
            <a:prstGeom prst="rect">
              <a:avLst/>
            </a:prstGeom>
            <a:solidFill>
              <a:srgbClr val="FFD43B"/>
            </a:solidFill>
            <a:ln/>
          </p:spPr>
          <p:txBody>
            <a:bodyPr/>
            <a:lstStyle/>
            <a:p>
              <a:endParaRPr lang="pt-BR"/>
            </a:p>
          </p:txBody>
        </p:sp>
        <p:sp>
          <p:nvSpPr>
            <p:cNvPr id="32" name="Text 22"/>
            <p:cNvSpPr/>
            <p:nvPr/>
          </p:nvSpPr>
          <p:spPr>
            <a:xfrm>
              <a:off x="4686300" y="923330"/>
              <a:ext cx="2386403" cy="146447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>
              <a:spAutoFit/>
            </a:bodyPr>
            <a:lstStyle/>
            <a:p>
              <a:pPr marL="0" indent="0">
                <a:buNone/>
              </a:pPr>
              <a:r>
                <a:rPr lang="en-US" sz="1013" dirty="0">
                  <a:solidFill>
                    <a:srgbClr val="333333"/>
                  </a:solidFill>
                  <a:latin typeface="Courier New" pitchFamily="34" charset="0"/>
                  <a:ea typeface="Courier New" pitchFamily="34" charset="-122"/>
                  <a:cs typeface="Courier New" pitchFamily="34" charset="-120"/>
                </a:rPr>
                <a:t># Criando a agenda de contatos</a:t>
              </a:r>
              <a:endParaRPr lang="en-US" sz="1013" dirty="0"/>
            </a:p>
          </p:txBody>
        </p:sp>
        <p:sp>
          <p:nvSpPr>
            <p:cNvPr id="33" name="Text 23"/>
            <p:cNvSpPr/>
            <p:nvPr/>
          </p:nvSpPr>
          <p:spPr>
            <a:xfrm>
              <a:off x="4686300" y="1116211"/>
              <a:ext cx="843102" cy="146447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ctr">
              <a:spAutoFit/>
            </a:bodyPr>
            <a:lstStyle/>
            <a:p>
              <a:pPr marL="0" indent="0">
                <a:buNone/>
              </a:pPr>
              <a:r>
                <a:rPr lang="en-US" sz="1013" dirty="0">
                  <a:solidFill>
                    <a:srgbClr val="333333"/>
                  </a:solidFill>
                  <a:latin typeface="Courier New" pitchFamily="34" charset="0"/>
                  <a:ea typeface="Courier New" pitchFamily="34" charset="-122"/>
                  <a:cs typeface="Courier New" pitchFamily="34" charset="-120"/>
                </a:rPr>
                <a:t>agenda = {</a:t>
              </a:r>
              <a:endParaRPr lang="en-US" sz="1013" dirty="0"/>
            </a:p>
          </p:txBody>
        </p:sp>
        <p:sp>
          <p:nvSpPr>
            <p:cNvPr id="34" name="Text 24"/>
            <p:cNvSpPr/>
            <p:nvPr/>
          </p:nvSpPr>
          <p:spPr>
            <a:xfrm>
              <a:off x="4686300" y="1309092"/>
              <a:ext cx="2386403" cy="146447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>
              <a:spAutoFit/>
            </a:bodyPr>
            <a:lstStyle/>
            <a:p>
              <a:pPr marL="0" indent="0">
                <a:buNone/>
              </a:pPr>
              <a:r>
                <a:rPr lang="en-US" sz="1013" dirty="0">
                  <a:solidFill>
                    <a:srgbClr val="333333"/>
                  </a:solidFill>
                  <a:latin typeface="Courier New" pitchFamily="34" charset="0"/>
                  <a:ea typeface="Courier New" pitchFamily="34" charset="-122"/>
                  <a:cs typeface="Courier New" pitchFamily="34" charset="-120"/>
                </a:rPr>
                <a:t>"João": "(11) 99999-1111",</a:t>
              </a:r>
              <a:endParaRPr lang="en-US" sz="1013" dirty="0"/>
            </a:p>
          </p:txBody>
        </p:sp>
        <p:sp>
          <p:nvSpPr>
            <p:cNvPr id="35" name="Text 25"/>
            <p:cNvSpPr/>
            <p:nvPr/>
          </p:nvSpPr>
          <p:spPr>
            <a:xfrm>
              <a:off x="4686300" y="1501973"/>
              <a:ext cx="2463561" cy="146447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>
              <a:spAutoFit/>
            </a:bodyPr>
            <a:lstStyle/>
            <a:p>
              <a:pPr marL="0" indent="0">
                <a:buNone/>
              </a:pPr>
              <a:r>
                <a:rPr lang="en-US" sz="1013" dirty="0">
                  <a:solidFill>
                    <a:srgbClr val="333333"/>
                  </a:solidFill>
                  <a:latin typeface="Courier New" pitchFamily="34" charset="0"/>
                  <a:ea typeface="Courier New" pitchFamily="34" charset="-122"/>
                  <a:cs typeface="Courier New" pitchFamily="34" charset="-120"/>
                </a:rPr>
                <a:t>"Maria": "(11) 99999-2222",</a:t>
              </a:r>
              <a:endParaRPr lang="en-US" sz="1013" dirty="0"/>
            </a:p>
          </p:txBody>
        </p:sp>
        <p:sp>
          <p:nvSpPr>
            <p:cNvPr id="36" name="Text 26"/>
            <p:cNvSpPr/>
            <p:nvPr/>
          </p:nvSpPr>
          <p:spPr>
            <a:xfrm>
              <a:off x="4686300" y="1694855"/>
              <a:ext cx="2386403" cy="146447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>
              <a:spAutoFit/>
            </a:bodyPr>
            <a:lstStyle/>
            <a:p>
              <a:pPr marL="0" indent="0">
                <a:buNone/>
              </a:pPr>
              <a:r>
                <a:rPr lang="en-US" sz="1013" dirty="0">
                  <a:solidFill>
                    <a:srgbClr val="333333"/>
                  </a:solidFill>
                  <a:latin typeface="Courier New" pitchFamily="34" charset="0"/>
                  <a:ea typeface="Courier New" pitchFamily="34" charset="-122"/>
                  <a:cs typeface="Courier New" pitchFamily="34" charset="-120"/>
                </a:rPr>
                <a:t>"Pedro": "(11) 99999-3333"</a:t>
              </a:r>
              <a:endParaRPr lang="en-US" sz="1013" dirty="0"/>
            </a:p>
          </p:txBody>
        </p:sp>
        <p:sp>
          <p:nvSpPr>
            <p:cNvPr id="37" name="Text 27"/>
            <p:cNvSpPr/>
            <p:nvPr/>
          </p:nvSpPr>
          <p:spPr>
            <a:xfrm>
              <a:off x="4686300" y="1887736"/>
              <a:ext cx="148623" cy="146447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ctr">
              <a:spAutoFit/>
            </a:bodyPr>
            <a:lstStyle/>
            <a:p>
              <a:pPr marL="0" indent="0">
                <a:buNone/>
              </a:pPr>
              <a:r>
                <a:rPr lang="en-US" sz="1013" dirty="0">
                  <a:solidFill>
                    <a:srgbClr val="333333"/>
                  </a:solidFill>
                  <a:latin typeface="Courier New" pitchFamily="34" charset="0"/>
                  <a:ea typeface="Courier New" pitchFamily="34" charset="-122"/>
                  <a:cs typeface="Courier New" pitchFamily="34" charset="-120"/>
                </a:rPr>
                <a:t>}</a:t>
              </a:r>
              <a:endParaRPr lang="en-US" sz="1013" dirty="0"/>
            </a:p>
          </p:txBody>
        </p:sp>
        <p:sp>
          <p:nvSpPr>
            <p:cNvPr id="38" name="Text 28"/>
            <p:cNvSpPr/>
            <p:nvPr/>
          </p:nvSpPr>
          <p:spPr>
            <a:xfrm>
              <a:off x="4686300" y="2273498"/>
              <a:ext cx="2232059" cy="146447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>
              <a:spAutoFit/>
            </a:bodyPr>
            <a:lstStyle/>
            <a:p>
              <a:pPr marL="0" indent="0">
                <a:buNone/>
              </a:pPr>
              <a:r>
                <a:rPr lang="en-US" sz="1013" dirty="0">
                  <a:solidFill>
                    <a:srgbClr val="333333"/>
                  </a:solidFill>
                  <a:latin typeface="Courier New" pitchFamily="34" charset="0"/>
                  <a:ea typeface="Courier New" pitchFamily="34" charset="-122"/>
                  <a:cs typeface="Courier New" pitchFamily="34" charset="-120"/>
                </a:rPr>
                <a:t># Exibindo todos os contatos</a:t>
              </a:r>
              <a:endParaRPr lang="en-US" sz="1013" dirty="0"/>
            </a:p>
          </p:txBody>
        </p:sp>
        <p:sp>
          <p:nvSpPr>
            <p:cNvPr id="39" name="Text 29"/>
            <p:cNvSpPr/>
            <p:nvPr/>
          </p:nvSpPr>
          <p:spPr>
            <a:xfrm>
              <a:off x="4686300" y="2466380"/>
              <a:ext cx="2232059" cy="146447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>
              <a:spAutoFit/>
            </a:bodyPr>
            <a:lstStyle/>
            <a:p>
              <a:pPr marL="0" indent="0">
                <a:buNone/>
              </a:pPr>
              <a:r>
                <a:rPr lang="en-US" sz="1013" dirty="0">
                  <a:solidFill>
                    <a:srgbClr val="333333"/>
                  </a:solidFill>
                  <a:latin typeface="Courier New" pitchFamily="34" charset="0"/>
                  <a:ea typeface="Courier New" pitchFamily="34" charset="-122"/>
                  <a:cs typeface="Courier New" pitchFamily="34" charset="-120"/>
                </a:rPr>
                <a:t>print("Agenda de Contatos:")</a:t>
              </a:r>
              <a:endParaRPr lang="en-US" sz="1013" dirty="0"/>
            </a:p>
          </p:txBody>
        </p:sp>
        <p:sp>
          <p:nvSpPr>
            <p:cNvPr id="40" name="Text 30"/>
            <p:cNvSpPr/>
            <p:nvPr/>
          </p:nvSpPr>
          <p:spPr>
            <a:xfrm>
              <a:off x="4686300" y="2659261"/>
              <a:ext cx="1228920" cy="146447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ctr">
              <a:spAutoFit/>
            </a:bodyPr>
            <a:lstStyle/>
            <a:p>
              <a:pPr marL="0" indent="0">
                <a:buNone/>
              </a:pPr>
              <a:r>
                <a:rPr lang="en-US" sz="1013" dirty="0">
                  <a:solidFill>
                    <a:srgbClr val="333333"/>
                  </a:solidFill>
                  <a:latin typeface="Courier New" pitchFamily="34" charset="0"/>
                  <a:ea typeface="Courier New" pitchFamily="34" charset="-122"/>
                  <a:cs typeface="Courier New" pitchFamily="34" charset="-120"/>
                </a:rPr>
                <a:t>print("-" * 20)</a:t>
              </a:r>
              <a:endParaRPr lang="en-US" sz="1013" dirty="0"/>
            </a:p>
          </p:txBody>
        </p:sp>
        <p:sp>
          <p:nvSpPr>
            <p:cNvPr id="41" name="Text 31"/>
            <p:cNvSpPr/>
            <p:nvPr/>
          </p:nvSpPr>
          <p:spPr>
            <a:xfrm>
              <a:off x="4686300" y="3045023"/>
              <a:ext cx="2926566" cy="146447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>
              <a:spAutoFit/>
            </a:bodyPr>
            <a:lstStyle/>
            <a:p>
              <a:pPr marL="0" indent="0">
                <a:buNone/>
              </a:pPr>
              <a:r>
                <a:rPr lang="en-US" sz="1013" dirty="0">
                  <a:solidFill>
                    <a:srgbClr val="333333"/>
                  </a:solidFill>
                  <a:latin typeface="Courier New" pitchFamily="34" charset="0"/>
                  <a:ea typeface="Courier New" pitchFamily="34" charset="-122"/>
                  <a:cs typeface="Courier New" pitchFamily="34" charset="-120"/>
                </a:rPr>
                <a:t>for nome, telefone in agenda.items():</a:t>
              </a:r>
              <a:endParaRPr lang="en-US" sz="1013" dirty="0"/>
            </a:p>
          </p:txBody>
        </p:sp>
        <p:sp>
          <p:nvSpPr>
            <p:cNvPr id="42" name="Text 32"/>
            <p:cNvSpPr/>
            <p:nvPr/>
          </p:nvSpPr>
          <p:spPr>
            <a:xfrm>
              <a:off x="4686300" y="3237905"/>
              <a:ext cx="2077743" cy="146447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>
              <a:spAutoFit/>
            </a:bodyPr>
            <a:lstStyle/>
            <a:p>
              <a:pPr marL="0" indent="0">
                <a:buNone/>
              </a:pPr>
              <a:r>
                <a:rPr lang="en-US" sz="1013" dirty="0">
                  <a:solidFill>
                    <a:srgbClr val="333333"/>
                  </a:solidFill>
                  <a:latin typeface="Courier New" pitchFamily="34" charset="0"/>
                  <a:ea typeface="Courier New" pitchFamily="34" charset="-122"/>
                  <a:cs typeface="Courier New" pitchFamily="34" charset="-120"/>
                </a:rPr>
                <a:t>print(f"Nome: {nome}")</a:t>
              </a:r>
              <a:endParaRPr lang="en-US" sz="1013" dirty="0"/>
            </a:p>
          </p:txBody>
        </p:sp>
        <p:sp>
          <p:nvSpPr>
            <p:cNvPr id="43" name="Text 33"/>
            <p:cNvSpPr/>
            <p:nvPr/>
          </p:nvSpPr>
          <p:spPr>
            <a:xfrm>
              <a:off x="4686300" y="3430786"/>
              <a:ext cx="2695063" cy="146447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>
              <a:spAutoFit/>
            </a:bodyPr>
            <a:lstStyle/>
            <a:p>
              <a:pPr marL="0" indent="0">
                <a:buNone/>
              </a:pPr>
              <a:r>
                <a:rPr lang="en-US" sz="1013" dirty="0">
                  <a:solidFill>
                    <a:srgbClr val="333333"/>
                  </a:solidFill>
                  <a:latin typeface="Courier New" pitchFamily="34" charset="0"/>
                  <a:ea typeface="Courier New" pitchFamily="34" charset="-122"/>
                  <a:cs typeface="Courier New" pitchFamily="34" charset="-120"/>
                </a:rPr>
                <a:t>print(f"Telefone: {telefone}")</a:t>
              </a:r>
              <a:endParaRPr lang="en-US" sz="1013" dirty="0"/>
            </a:p>
          </p:txBody>
        </p:sp>
        <p:sp>
          <p:nvSpPr>
            <p:cNvPr id="44" name="Text 34"/>
            <p:cNvSpPr/>
            <p:nvPr/>
          </p:nvSpPr>
          <p:spPr>
            <a:xfrm>
              <a:off x="4686300" y="3623667"/>
              <a:ext cx="1537581" cy="146447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>
              <a:spAutoFit/>
            </a:bodyPr>
            <a:lstStyle/>
            <a:p>
              <a:pPr marL="0" indent="0">
                <a:buNone/>
              </a:pPr>
              <a:r>
                <a:rPr lang="en-US" sz="1013" dirty="0">
                  <a:solidFill>
                    <a:srgbClr val="333333"/>
                  </a:solidFill>
                  <a:latin typeface="Courier New" pitchFamily="34" charset="0"/>
                  <a:ea typeface="Courier New" pitchFamily="34" charset="-122"/>
                  <a:cs typeface="Courier New" pitchFamily="34" charset="-120"/>
                </a:rPr>
                <a:t>print("-" * 20)</a:t>
              </a:r>
              <a:endParaRPr lang="en-US" sz="1013" dirty="0"/>
            </a:p>
          </p:txBody>
        </p:sp>
        <p:sp>
          <p:nvSpPr>
            <p:cNvPr id="45" name="Shape 35"/>
            <p:cNvSpPr/>
            <p:nvPr/>
          </p:nvSpPr>
          <p:spPr>
            <a:xfrm>
              <a:off x="4572000" y="4021931"/>
              <a:ext cx="4343400" cy="2068785"/>
            </a:xfrm>
            <a:prstGeom prst="rect">
              <a:avLst/>
            </a:prstGeom>
            <a:solidFill>
              <a:srgbClr val="333333"/>
            </a:solidFill>
            <a:ln/>
          </p:spPr>
          <p:txBody>
            <a:bodyPr/>
            <a:lstStyle/>
            <a:p>
              <a:endParaRPr lang="pt-BR"/>
            </a:p>
          </p:txBody>
        </p:sp>
        <p:sp>
          <p:nvSpPr>
            <p:cNvPr id="46" name="Text 36"/>
            <p:cNvSpPr/>
            <p:nvPr/>
          </p:nvSpPr>
          <p:spPr>
            <a:xfrm>
              <a:off x="4663418" y="4134780"/>
              <a:ext cx="1374670" cy="128588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>
              <a:spAutoFit/>
            </a:bodyPr>
            <a:lstStyle/>
            <a:p>
              <a:pPr marL="0" indent="0">
                <a:buNone/>
              </a:pPr>
              <a:r>
                <a:rPr lang="en-US" sz="900" dirty="0">
                  <a:solidFill>
                    <a:srgbClr val="FFD43B"/>
                  </a:solidFill>
                  <a:latin typeface="Courier New" pitchFamily="34" charset="0"/>
                  <a:ea typeface="Courier New" pitchFamily="34" charset="-122"/>
                  <a:cs typeface="Courier New" pitchFamily="34" charset="-120"/>
                </a:rPr>
                <a:t>Agenda de Contatos:</a:t>
              </a:r>
              <a:endParaRPr lang="en-US" sz="900" dirty="0"/>
            </a:p>
          </p:txBody>
        </p:sp>
        <p:sp>
          <p:nvSpPr>
            <p:cNvPr id="47" name="Text 37"/>
            <p:cNvSpPr/>
            <p:nvPr/>
          </p:nvSpPr>
          <p:spPr>
            <a:xfrm>
              <a:off x="4663418" y="4306230"/>
              <a:ext cx="1443261" cy="128588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>
              <a:spAutoFit/>
            </a:bodyPr>
            <a:lstStyle/>
            <a:p>
              <a:pPr marL="0" indent="0">
                <a:buNone/>
              </a:pPr>
              <a:r>
                <a:rPr lang="en-US" sz="900" dirty="0">
                  <a:solidFill>
                    <a:srgbClr val="FFD43B"/>
                  </a:solidFill>
                  <a:latin typeface="Courier New" pitchFamily="34" charset="0"/>
                  <a:ea typeface="Courier New" pitchFamily="34" charset="-122"/>
                  <a:cs typeface="Courier New" pitchFamily="34" charset="-120"/>
                </a:rPr>
                <a:t>--------------------</a:t>
              </a:r>
              <a:endParaRPr lang="en-US" sz="900" dirty="0"/>
            </a:p>
          </p:txBody>
        </p:sp>
        <p:sp>
          <p:nvSpPr>
            <p:cNvPr id="48" name="Text 38"/>
            <p:cNvSpPr/>
            <p:nvPr/>
          </p:nvSpPr>
          <p:spPr>
            <a:xfrm>
              <a:off x="4663418" y="4477680"/>
              <a:ext cx="757349" cy="12858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ctr">
              <a:spAutoFit/>
            </a:bodyPr>
            <a:lstStyle/>
            <a:p>
              <a:pPr marL="0" indent="0">
                <a:buNone/>
              </a:pPr>
              <a:r>
                <a:rPr lang="en-US" sz="900" dirty="0">
                  <a:solidFill>
                    <a:srgbClr val="FFD43B"/>
                  </a:solidFill>
                  <a:latin typeface="Courier New" pitchFamily="34" charset="0"/>
                  <a:ea typeface="Courier New" pitchFamily="34" charset="-122"/>
                  <a:cs typeface="Courier New" pitchFamily="34" charset="-120"/>
                </a:rPr>
                <a:t>Nome: João</a:t>
              </a:r>
              <a:endParaRPr lang="en-US" sz="900" dirty="0"/>
            </a:p>
          </p:txBody>
        </p:sp>
        <p:sp>
          <p:nvSpPr>
            <p:cNvPr id="49" name="Text 39"/>
            <p:cNvSpPr/>
            <p:nvPr/>
          </p:nvSpPr>
          <p:spPr>
            <a:xfrm>
              <a:off x="4663418" y="4649130"/>
              <a:ext cx="1786217" cy="128588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>
              <a:spAutoFit/>
            </a:bodyPr>
            <a:lstStyle/>
            <a:p>
              <a:pPr marL="0" indent="0">
                <a:buNone/>
              </a:pPr>
              <a:r>
                <a:rPr lang="en-US" sz="900" dirty="0">
                  <a:solidFill>
                    <a:srgbClr val="FFD43B"/>
                  </a:solidFill>
                  <a:latin typeface="Courier New" pitchFamily="34" charset="0"/>
                  <a:ea typeface="Courier New" pitchFamily="34" charset="-122"/>
                  <a:cs typeface="Courier New" pitchFamily="34" charset="-120"/>
                </a:rPr>
                <a:t>Telefone: (11) 99999-1111</a:t>
              </a:r>
              <a:endParaRPr lang="en-US" sz="900" dirty="0"/>
            </a:p>
          </p:txBody>
        </p:sp>
        <p:sp>
          <p:nvSpPr>
            <p:cNvPr id="50" name="Text 40"/>
            <p:cNvSpPr/>
            <p:nvPr/>
          </p:nvSpPr>
          <p:spPr>
            <a:xfrm>
              <a:off x="4663418" y="4820580"/>
              <a:ext cx="1443261" cy="128588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>
              <a:spAutoFit/>
            </a:bodyPr>
            <a:lstStyle/>
            <a:p>
              <a:pPr marL="0" indent="0">
                <a:buNone/>
              </a:pPr>
              <a:r>
                <a:rPr lang="en-US" sz="900" dirty="0">
                  <a:solidFill>
                    <a:srgbClr val="FFD43B"/>
                  </a:solidFill>
                  <a:latin typeface="Courier New" pitchFamily="34" charset="0"/>
                  <a:ea typeface="Courier New" pitchFamily="34" charset="-122"/>
                  <a:cs typeface="Courier New" pitchFamily="34" charset="-120"/>
                </a:rPr>
                <a:t>--------------------</a:t>
              </a:r>
              <a:endParaRPr lang="en-US" sz="900" dirty="0"/>
            </a:p>
          </p:txBody>
        </p:sp>
        <p:sp>
          <p:nvSpPr>
            <p:cNvPr id="51" name="Text 41"/>
            <p:cNvSpPr/>
            <p:nvPr/>
          </p:nvSpPr>
          <p:spPr>
            <a:xfrm>
              <a:off x="4663418" y="4992030"/>
              <a:ext cx="825940" cy="12858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ctr">
              <a:spAutoFit/>
            </a:bodyPr>
            <a:lstStyle/>
            <a:p>
              <a:pPr marL="0" indent="0">
                <a:buNone/>
              </a:pPr>
              <a:r>
                <a:rPr lang="en-US" sz="900" dirty="0">
                  <a:solidFill>
                    <a:srgbClr val="FFD43B"/>
                  </a:solidFill>
                  <a:latin typeface="Courier New" pitchFamily="34" charset="0"/>
                  <a:ea typeface="Courier New" pitchFamily="34" charset="-122"/>
                  <a:cs typeface="Courier New" pitchFamily="34" charset="-120"/>
                </a:rPr>
                <a:t>Nome: Maria</a:t>
              </a:r>
              <a:endParaRPr lang="en-US" sz="900" dirty="0"/>
            </a:p>
          </p:txBody>
        </p:sp>
        <p:sp>
          <p:nvSpPr>
            <p:cNvPr id="52" name="Text 42"/>
            <p:cNvSpPr/>
            <p:nvPr/>
          </p:nvSpPr>
          <p:spPr>
            <a:xfrm>
              <a:off x="4663418" y="5163480"/>
              <a:ext cx="1786217" cy="128588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>
              <a:spAutoFit/>
            </a:bodyPr>
            <a:lstStyle/>
            <a:p>
              <a:pPr marL="0" indent="0">
                <a:buNone/>
              </a:pPr>
              <a:r>
                <a:rPr lang="en-US" sz="900" dirty="0">
                  <a:solidFill>
                    <a:srgbClr val="FFD43B"/>
                  </a:solidFill>
                  <a:latin typeface="Courier New" pitchFamily="34" charset="0"/>
                  <a:ea typeface="Courier New" pitchFamily="34" charset="-122"/>
                  <a:cs typeface="Courier New" pitchFamily="34" charset="-120"/>
                </a:rPr>
                <a:t>Telefone: (11) 99999-2222</a:t>
              </a:r>
              <a:endParaRPr lang="en-US" sz="900" dirty="0"/>
            </a:p>
          </p:txBody>
        </p:sp>
        <p:sp>
          <p:nvSpPr>
            <p:cNvPr id="53" name="Text 43"/>
            <p:cNvSpPr/>
            <p:nvPr/>
          </p:nvSpPr>
          <p:spPr>
            <a:xfrm>
              <a:off x="4663418" y="5334930"/>
              <a:ext cx="1443261" cy="128588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>
              <a:spAutoFit/>
            </a:bodyPr>
            <a:lstStyle/>
            <a:p>
              <a:pPr marL="0" indent="0">
                <a:buNone/>
              </a:pPr>
              <a:r>
                <a:rPr lang="en-US" sz="900" dirty="0">
                  <a:solidFill>
                    <a:srgbClr val="FFD43B"/>
                  </a:solidFill>
                  <a:latin typeface="Courier New" pitchFamily="34" charset="0"/>
                  <a:ea typeface="Courier New" pitchFamily="34" charset="-122"/>
                  <a:cs typeface="Courier New" pitchFamily="34" charset="-120"/>
                </a:rPr>
                <a:t>--------------------</a:t>
              </a:r>
              <a:endParaRPr lang="en-US" sz="900" dirty="0"/>
            </a:p>
          </p:txBody>
        </p:sp>
        <p:sp>
          <p:nvSpPr>
            <p:cNvPr id="54" name="Text 44"/>
            <p:cNvSpPr/>
            <p:nvPr/>
          </p:nvSpPr>
          <p:spPr>
            <a:xfrm>
              <a:off x="4663418" y="5506380"/>
              <a:ext cx="825940" cy="12858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ctr">
              <a:spAutoFit/>
            </a:bodyPr>
            <a:lstStyle/>
            <a:p>
              <a:pPr marL="0" indent="0">
                <a:buNone/>
              </a:pPr>
              <a:r>
                <a:rPr lang="en-US" sz="900" dirty="0">
                  <a:solidFill>
                    <a:srgbClr val="FFD43B"/>
                  </a:solidFill>
                  <a:latin typeface="Courier New" pitchFamily="34" charset="0"/>
                  <a:ea typeface="Courier New" pitchFamily="34" charset="-122"/>
                  <a:cs typeface="Courier New" pitchFamily="34" charset="-120"/>
                </a:rPr>
                <a:t>Nome: Pedro</a:t>
              </a:r>
              <a:endParaRPr lang="en-US" sz="900" dirty="0"/>
            </a:p>
          </p:txBody>
        </p:sp>
        <p:sp>
          <p:nvSpPr>
            <p:cNvPr id="55" name="Text 45"/>
            <p:cNvSpPr/>
            <p:nvPr/>
          </p:nvSpPr>
          <p:spPr>
            <a:xfrm>
              <a:off x="4663418" y="5677830"/>
              <a:ext cx="1786217" cy="128588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>
              <a:spAutoFit/>
            </a:bodyPr>
            <a:lstStyle/>
            <a:p>
              <a:pPr marL="0" indent="0">
                <a:buNone/>
              </a:pPr>
              <a:r>
                <a:rPr lang="en-US" sz="900" dirty="0">
                  <a:solidFill>
                    <a:srgbClr val="FFD43B"/>
                  </a:solidFill>
                  <a:latin typeface="Courier New" pitchFamily="34" charset="0"/>
                  <a:ea typeface="Courier New" pitchFamily="34" charset="-122"/>
                  <a:cs typeface="Courier New" pitchFamily="34" charset="-120"/>
                </a:rPr>
                <a:t>Telefone: (11) 99999-3333</a:t>
              </a:r>
              <a:endParaRPr lang="en-US" sz="900" dirty="0"/>
            </a:p>
          </p:txBody>
        </p:sp>
        <p:sp>
          <p:nvSpPr>
            <p:cNvPr id="56" name="Text 46"/>
            <p:cNvSpPr/>
            <p:nvPr/>
          </p:nvSpPr>
          <p:spPr>
            <a:xfrm>
              <a:off x="4663418" y="5849280"/>
              <a:ext cx="1443261" cy="128588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>
              <a:spAutoFit/>
            </a:bodyPr>
            <a:lstStyle/>
            <a:p>
              <a:pPr marL="0" indent="0">
                <a:buNone/>
              </a:pPr>
              <a:r>
                <a:rPr lang="en-US" sz="900" dirty="0">
                  <a:solidFill>
                    <a:srgbClr val="FFD43B"/>
                  </a:solidFill>
                  <a:latin typeface="Courier New" pitchFamily="34" charset="0"/>
                  <a:ea typeface="Courier New" pitchFamily="34" charset="-122"/>
                  <a:cs typeface="Courier New" pitchFamily="34" charset="-120"/>
                </a:rPr>
                <a:t>--------------------</a:t>
              </a:r>
              <a:endParaRPr lang="en-US" sz="900" dirty="0"/>
            </a:p>
          </p:txBody>
        </p:sp>
      </p:grpSp>
      <p:pic>
        <p:nvPicPr>
          <p:cNvPr id="59" name="Imagem 58">
            <a:extLst>
              <a:ext uri="{FF2B5EF4-FFF2-40B4-BE49-F238E27FC236}">
                <a16:creationId xmlns:a16="http://schemas.microsoft.com/office/drawing/2014/main" id="{26050F45-02B9-A151-2C6D-39E0F41109D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1990" y="3332398"/>
            <a:ext cx="1339902" cy="1324138"/>
          </a:xfrm>
          <a:prstGeom prst="rect">
            <a:avLst/>
          </a:prstGeom>
        </p:spPr>
      </p:pic>
      <p:pic>
        <p:nvPicPr>
          <p:cNvPr id="61" name="Imagem 60">
            <a:extLst>
              <a:ext uri="{FF2B5EF4-FFF2-40B4-BE49-F238E27FC236}">
                <a16:creationId xmlns:a16="http://schemas.microsoft.com/office/drawing/2014/main" id="{7424F1B7-1EC3-C68A-8D76-2BBC76E85F2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8599" y="4774066"/>
            <a:ext cx="3820563" cy="308868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Agrupar 64">
            <a:extLst>
              <a:ext uri="{FF2B5EF4-FFF2-40B4-BE49-F238E27FC236}">
                <a16:creationId xmlns:a16="http://schemas.microsoft.com/office/drawing/2014/main" id="{332F7772-CB2E-D8F8-7E46-D246E9E599EF}"/>
              </a:ext>
            </a:extLst>
          </p:cNvPr>
          <p:cNvGrpSpPr/>
          <p:nvPr/>
        </p:nvGrpSpPr>
        <p:grpSpPr>
          <a:xfrm>
            <a:off x="1" y="-19389"/>
            <a:ext cx="9149552" cy="5162889"/>
            <a:chOff x="0" y="0"/>
            <a:chExt cx="9144000" cy="6029325"/>
          </a:xfrm>
        </p:grpSpPr>
        <p:pic>
          <p:nvPicPr>
            <p:cNvPr id="2" name="Image 0" descr="preencoded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9144000" cy="6029325"/>
            </a:xfrm>
            <a:prstGeom prst="rect">
              <a:avLst/>
            </a:prstGeom>
          </p:spPr>
        </p:pic>
        <p:sp>
          <p:nvSpPr>
            <p:cNvPr id="3" name="Text 0"/>
            <p:cNvSpPr/>
            <p:nvPr/>
          </p:nvSpPr>
          <p:spPr>
            <a:xfrm>
              <a:off x="228600" y="228600"/>
              <a:ext cx="8758238" cy="385763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>
              <a:spAutoFit/>
            </a:bodyPr>
            <a:lstStyle/>
            <a:p>
              <a:pPr marL="0" indent="0" algn="ctr">
                <a:buNone/>
              </a:pPr>
              <a:r>
                <a:rPr lang="en-US" sz="2025" b="1" dirty="0">
                  <a:solidFill>
                    <a:srgbClr val="FFFFFF"/>
                  </a:solidFill>
                  <a:latin typeface="Segoe UI" pitchFamily="34" charset="0"/>
                  <a:ea typeface="Segoe UI" pitchFamily="34" charset="-122"/>
                  <a:cs typeface="Segoe UI" pitchFamily="34" charset="-120"/>
                </a:rPr>
                <a:t>Dinâmica - Cadastro Inteligente</a:t>
              </a:r>
              <a:endParaRPr lang="en-US" sz="2025" dirty="0"/>
            </a:p>
          </p:txBody>
        </p:sp>
        <p:sp>
          <p:nvSpPr>
            <p:cNvPr id="4" name="Shape 1"/>
            <p:cNvSpPr/>
            <p:nvPr/>
          </p:nvSpPr>
          <p:spPr>
            <a:xfrm>
              <a:off x="228600" y="728663"/>
              <a:ext cx="4114800" cy="1914441"/>
            </a:xfrm>
            <a:prstGeom prst="rect">
              <a:avLst/>
            </a:prstGeom>
            <a:solidFill>
              <a:srgbClr val="FFFFFF">
                <a:alpha val="10000"/>
              </a:srgbClr>
            </a:solidFill>
            <a:ln/>
          </p:spPr>
          <p:txBody>
            <a:bodyPr/>
            <a:lstStyle/>
            <a:p>
              <a:endParaRPr lang="pt-BR"/>
            </a:p>
          </p:txBody>
        </p:sp>
        <p:sp>
          <p:nvSpPr>
            <p:cNvPr id="5" name="Shape 2"/>
            <p:cNvSpPr/>
            <p:nvPr/>
          </p:nvSpPr>
          <p:spPr>
            <a:xfrm>
              <a:off x="228600" y="728663"/>
              <a:ext cx="35719" cy="1914441"/>
            </a:xfrm>
            <a:prstGeom prst="rect">
              <a:avLst/>
            </a:prstGeom>
            <a:solidFill>
              <a:srgbClr val="FFD43B"/>
            </a:solidFill>
            <a:ln/>
          </p:spPr>
          <p:txBody>
            <a:bodyPr/>
            <a:lstStyle/>
            <a:p>
              <a:endParaRPr lang="pt-BR"/>
            </a:p>
          </p:txBody>
        </p:sp>
        <p:pic>
          <p:nvPicPr>
            <p:cNvPr id="6" name="Image 1" descr="preencoded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0050" y="942975"/>
              <a:ext cx="214313" cy="171450"/>
            </a:xfrm>
            <a:prstGeom prst="rect">
              <a:avLst/>
            </a:prstGeom>
          </p:spPr>
        </p:pic>
        <p:sp>
          <p:nvSpPr>
            <p:cNvPr id="7" name="Text 3"/>
            <p:cNvSpPr/>
            <p:nvPr/>
          </p:nvSpPr>
          <p:spPr>
            <a:xfrm>
              <a:off x="671513" y="900113"/>
              <a:ext cx="1684558" cy="25717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>
              <a:spAutoFit/>
            </a:bodyPr>
            <a:lstStyle/>
            <a:p>
              <a:pPr marL="0" indent="0">
                <a:buNone/>
              </a:pPr>
              <a:r>
                <a:rPr lang="en-US" sz="1350" b="1" dirty="0">
                  <a:solidFill>
                    <a:srgbClr val="FFD43B"/>
                  </a:solidFill>
                  <a:latin typeface="Segoe UI" pitchFamily="34" charset="0"/>
                  <a:ea typeface="Segoe UI" pitchFamily="34" charset="-122"/>
                  <a:cs typeface="Segoe UI" pitchFamily="34" charset="-120"/>
                </a:rPr>
                <a:t>Cadastro de Alunos</a:t>
              </a:r>
              <a:endParaRPr lang="en-US" sz="1350" dirty="0"/>
            </a:p>
          </p:txBody>
        </p:sp>
        <p:sp>
          <p:nvSpPr>
            <p:cNvPr id="8" name="Text 4"/>
            <p:cNvSpPr/>
            <p:nvPr/>
          </p:nvSpPr>
          <p:spPr>
            <a:xfrm>
              <a:off x="400050" y="1214438"/>
              <a:ext cx="3843338" cy="192881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>
              <a:spAutoFit/>
            </a:bodyPr>
            <a:lstStyle/>
            <a:p>
              <a:pPr marL="0" indent="0">
                <a:buNone/>
              </a:pPr>
              <a:r>
                <a:rPr lang="en-US" sz="1013" dirty="0">
                  <a:solidFill>
                    <a:srgbClr val="FFFFFF"/>
                  </a:solidFill>
                  <a:latin typeface="Segoe UI" pitchFamily="34" charset="0"/>
                  <a:ea typeface="Segoe UI" pitchFamily="34" charset="-122"/>
                  <a:cs typeface="Segoe UI" pitchFamily="34" charset="-120"/>
                </a:rPr>
                <a:t>Vamos criar um sistema de cadastro usando dicionários!</a:t>
              </a:r>
              <a:endParaRPr lang="en-US" sz="1013" dirty="0"/>
            </a:p>
          </p:txBody>
        </p:sp>
        <p:sp>
          <p:nvSpPr>
            <p:cNvPr id="9" name="Shape 5"/>
            <p:cNvSpPr/>
            <p:nvPr/>
          </p:nvSpPr>
          <p:spPr>
            <a:xfrm>
              <a:off x="400050" y="1464469"/>
              <a:ext cx="1810494" cy="1007185"/>
            </a:xfrm>
            <a:prstGeom prst="rect">
              <a:avLst/>
            </a:prstGeom>
            <a:solidFill>
              <a:srgbClr val="FFFFFF">
                <a:alpha val="10000"/>
              </a:srgbClr>
            </a:solidFill>
            <a:ln w="99">
              <a:solidFill>
                <a:srgbClr val="FFD43B"/>
              </a:solidFill>
              <a:prstDash val="solid"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0" name="Text 6"/>
            <p:cNvSpPr/>
            <p:nvPr/>
          </p:nvSpPr>
          <p:spPr>
            <a:xfrm>
              <a:off x="491468" y="1555886"/>
              <a:ext cx="1699096" cy="192881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>
              <a:spAutoFit/>
            </a:bodyPr>
            <a:lstStyle/>
            <a:p>
              <a:pPr marL="0" indent="0">
                <a:buNone/>
              </a:pPr>
              <a:r>
                <a:rPr lang="en-US" sz="1013" b="1" dirty="0">
                  <a:solidFill>
                    <a:srgbClr val="FFD43B"/>
                  </a:solidFill>
                  <a:latin typeface="Segoe UI" pitchFamily="34" charset="0"/>
                  <a:ea typeface="Segoe UI" pitchFamily="34" charset="-122"/>
                  <a:cs typeface="Segoe UI" pitchFamily="34" charset="-120"/>
                </a:rPr>
                <a:t>Aluno 1</a:t>
              </a:r>
              <a:endParaRPr lang="en-US" sz="1013" dirty="0"/>
            </a:p>
          </p:txBody>
        </p:sp>
        <p:sp>
          <p:nvSpPr>
            <p:cNvPr id="11" name="Text 7"/>
            <p:cNvSpPr/>
            <p:nvPr/>
          </p:nvSpPr>
          <p:spPr>
            <a:xfrm>
              <a:off x="491468" y="1783035"/>
              <a:ext cx="500063" cy="17145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ctr">
              <a:spAutoFit/>
            </a:bodyPr>
            <a:lstStyle/>
            <a:p>
              <a:pPr marL="0" indent="0">
                <a:buNone/>
              </a:pPr>
              <a:r>
                <a:rPr lang="en-US" sz="900" dirty="0">
                  <a:solidFill>
                    <a:srgbClr val="FFFFFF">
                      <a:alpha val="70000"/>
                    </a:srgbClr>
                  </a:solidFill>
                  <a:latin typeface="Segoe UI" pitchFamily="34" charset="0"/>
                  <a:ea typeface="Segoe UI" pitchFamily="34" charset="-122"/>
                  <a:cs typeface="Segoe UI" pitchFamily="34" charset="-120"/>
                </a:rPr>
                <a:t>Nome:</a:t>
              </a:r>
              <a:endParaRPr lang="en-US" sz="900" dirty="0"/>
            </a:p>
          </p:txBody>
        </p:sp>
        <p:sp>
          <p:nvSpPr>
            <p:cNvPr id="12" name="Text 8"/>
            <p:cNvSpPr/>
            <p:nvPr/>
          </p:nvSpPr>
          <p:spPr>
            <a:xfrm>
              <a:off x="920093" y="1783035"/>
              <a:ext cx="1270471" cy="17145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ctr">
              <a:spAutoFit/>
            </a:bodyPr>
            <a:lstStyle/>
            <a:p>
              <a:pPr marL="0" indent="0">
                <a:buNone/>
              </a:pPr>
              <a:r>
                <a:rPr lang="en-US" sz="900" dirty="0">
                  <a:solidFill>
                    <a:srgbClr val="FFFFFF"/>
                  </a:solidFill>
                  <a:latin typeface="Segoe UI" pitchFamily="34" charset="0"/>
                  <a:ea typeface="Segoe UI" pitchFamily="34" charset="-122"/>
                  <a:cs typeface="Segoe UI" pitchFamily="34" charset="-120"/>
                </a:rPr>
                <a:t>Ana</a:t>
              </a:r>
              <a:endParaRPr lang="en-US" sz="900" dirty="0"/>
            </a:p>
          </p:txBody>
        </p:sp>
        <p:sp>
          <p:nvSpPr>
            <p:cNvPr id="13" name="Text 9"/>
            <p:cNvSpPr/>
            <p:nvPr/>
          </p:nvSpPr>
          <p:spPr>
            <a:xfrm>
              <a:off x="491468" y="1977340"/>
              <a:ext cx="500063" cy="17145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ctr">
              <a:spAutoFit/>
            </a:bodyPr>
            <a:lstStyle/>
            <a:p>
              <a:pPr marL="0" indent="0">
                <a:buNone/>
              </a:pPr>
              <a:r>
                <a:rPr lang="en-US" sz="900" dirty="0">
                  <a:solidFill>
                    <a:srgbClr val="FFFFFF">
                      <a:alpha val="70000"/>
                    </a:srgbClr>
                  </a:solidFill>
                  <a:latin typeface="Segoe UI" pitchFamily="34" charset="0"/>
                  <a:ea typeface="Segoe UI" pitchFamily="34" charset="-122"/>
                  <a:cs typeface="Segoe UI" pitchFamily="34" charset="-120"/>
                </a:rPr>
                <a:t>Idade:</a:t>
              </a:r>
              <a:endParaRPr lang="en-US" sz="900" dirty="0"/>
            </a:p>
          </p:txBody>
        </p:sp>
        <p:sp>
          <p:nvSpPr>
            <p:cNvPr id="14" name="Text 10"/>
            <p:cNvSpPr/>
            <p:nvPr/>
          </p:nvSpPr>
          <p:spPr>
            <a:xfrm>
              <a:off x="920093" y="1977340"/>
              <a:ext cx="1270471" cy="17145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ctr">
              <a:spAutoFit/>
            </a:bodyPr>
            <a:lstStyle/>
            <a:p>
              <a:pPr marL="0" indent="0">
                <a:buNone/>
              </a:pPr>
              <a:r>
                <a:rPr lang="en-US" sz="900" dirty="0">
                  <a:solidFill>
                    <a:srgbClr val="FFFFFF"/>
                  </a:solidFill>
                  <a:latin typeface="Segoe UI" pitchFamily="34" charset="0"/>
                  <a:ea typeface="Segoe UI" pitchFamily="34" charset="-122"/>
                  <a:cs typeface="Segoe UI" pitchFamily="34" charset="-120"/>
                </a:rPr>
                <a:t>19</a:t>
              </a:r>
              <a:endParaRPr lang="en-US" sz="900" dirty="0"/>
            </a:p>
          </p:txBody>
        </p:sp>
        <p:sp>
          <p:nvSpPr>
            <p:cNvPr id="15" name="Text 11"/>
            <p:cNvSpPr/>
            <p:nvPr/>
          </p:nvSpPr>
          <p:spPr>
            <a:xfrm>
              <a:off x="491468" y="2171644"/>
              <a:ext cx="500063" cy="17145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ctr">
              <a:spAutoFit/>
            </a:bodyPr>
            <a:lstStyle/>
            <a:p>
              <a:pPr marL="0" indent="0">
                <a:buNone/>
              </a:pPr>
              <a:r>
                <a:rPr lang="en-US" sz="900" dirty="0">
                  <a:solidFill>
                    <a:srgbClr val="FFFFFF">
                      <a:alpha val="70000"/>
                    </a:srgbClr>
                  </a:solidFill>
                  <a:latin typeface="Segoe UI" pitchFamily="34" charset="0"/>
                  <a:ea typeface="Segoe UI" pitchFamily="34" charset="-122"/>
                  <a:cs typeface="Segoe UI" pitchFamily="34" charset="-120"/>
                </a:rPr>
                <a:t>Curso:</a:t>
              </a:r>
              <a:endParaRPr lang="en-US" sz="900" dirty="0"/>
            </a:p>
          </p:txBody>
        </p:sp>
        <p:sp>
          <p:nvSpPr>
            <p:cNvPr id="16" name="Text 12"/>
            <p:cNvSpPr/>
            <p:nvPr/>
          </p:nvSpPr>
          <p:spPr>
            <a:xfrm>
              <a:off x="920093" y="2171644"/>
              <a:ext cx="1270471" cy="17145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ctr">
              <a:spAutoFit/>
            </a:bodyPr>
            <a:lstStyle/>
            <a:p>
              <a:pPr marL="0" indent="0">
                <a:buNone/>
              </a:pPr>
              <a:r>
                <a:rPr lang="en-US" sz="900" dirty="0">
                  <a:solidFill>
                    <a:srgbClr val="FFFFFF"/>
                  </a:solidFill>
                  <a:latin typeface="Segoe UI" pitchFamily="34" charset="0"/>
                  <a:ea typeface="Segoe UI" pitchFamily="34" charset="-122"/>
                  <a:cs typeface="Segoe UI" pitchFamily="34" charset="-120"/>
                </a:rPr>
                <a:t>Engenharia</a:t>
              </a:r>
              <a:endParaRPr lang="en-US" sz="900" dirty="0"/>
            </a:p>
          </p:txBody>
        </p:sp>
        <p:sp>
          <p:nvSpPr>
            <p:cNvPr id="17" name="Shape 13"/>
            <p:cNvSpPr/>
            <p:nvPr/>
          </p:nvSpPr>
          <p:spPr>
            <a:xfrm>
              <a:off x="2361456" y="1464469"/>
              <a:ext cx="1810494" cy="1007185"/>
            </a:xfrm>
            <a:prstGeom prst="rect">
              <a:avLst/>
            </a:prstGeom>
            <a:solidFill>
              <a:srgbClr val="FFFFFF">
                <a:alpha val="10000"/>
              </a:srgbClr>
            </a:solidFill>
            <a:ln w="99">
              <a:solidFill>
                <a:srgbClr val="FFD43B"/>
              </a:solidFill>
              <a:prstDash val="solid"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8" name="Text 14"/>
            <p:cNvSpPr/>
            <p:nvPr/>
          </p:nvSpPr>
          <p:spPr>
            <a:xfrm>
              <a:off x="2452874" y="1555886"/>
              <a:ext cx="1699096" cy="192881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>
              <a:spAutoFit/>
            </a:bodyPr>
            <a:lstStyle/>
            <a:p>
              <a:pPr marL="0" indent="0">
                <a:buNone/>
              </a:pPr>
              <a:r>
                <a:rPr lang="en-US" sz="1013" b="1" dirty="0">
                  <a:solidFill>
                    <a:srgbClr val="FFD43B"/>
                  </a:solidFill>
                  <a:latin typeface="Segoe UI" pitchFamily="34" charset="0"/>
                  <a:ea typeface="Segoe UI" pitchFamily="34" charset="-122"/>
                  <a:cs typeface="Segoe UI" pitchFamily="34" charset="-120"/>
                </a:rPr>
                <a:t>Aluno 2</a:t>
              </a:r>
              <a:endParaRPr lang="en-US" sz="1013" dirty="0"/>
            </a:p>
          </p:txBody>
        </p:sp>
        <p:sp>
          <p:nvSpPr>
            <p:cNvPr id="19" name="Text 15"/>
            <p:cNvSpPr/>
            <p:nvPr/>
          </p:nvSpPr>
          <p:spPr>
            <a:xfrm>
              <a:off x="2452874" y="1783035"/>
              <a:ext cx="500063" cy="17145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ctr">
              <a:spAutoFit/>
            </a:bodyPr>
            <a:lstStyle/>
            <a:p>
              <a:pPr marL="0" indent="0">
                <a:buNone/>
              </a:pPr>
              <a:r>
                <a:rPr lang="en-US" sz="900" dirty="0">
                  <a:solidFill>
                    <a:srgbClr val="FFFFFF">
                      <a:alpha val="70000"/>
                    </a:srgbClr>
                  </a:solidFill>
                  <a:latin typeface="Segoe UI" pitchFamily="34" charset="0"/>
                  <a:ea typeface="Segoe UI" pitchFamily="34" charset="-122"/>
                  <a:cs typeface="Segoe UI" pitchFamily="34" charset="-120"/>
                </a:rPr>
                <a:t>Nome:</a:t>
              </a:r>
              <a:endParaRPr lang="en-US" sz="900" dirty="0"/>
            </a:p>
          </p:txBody>
        </p:sp>
        <p:sp>
          <p:nvSpPr>
            <p:cNvPr id="20" name="Text 16"/>
            <p:cNvSpPr/>
            <p:nvPr/>
          </p:nvSpPr>
          <p:spPr>
            <a:xfrm>
              <a:off x="2881499" y="1783035"/>
              <a:ext cx="1270471" cy="17145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ctr">
              <a:spAutoFit/>
            </a:bodyPr>
            <a:lstStyle/>
            <a:p>
              <a:pPr marL="0" indent="0">
                <a:buNone/>
              </a:pPr>
              <a:r>
                <a:rPr lang="en-US" sz="900" dirty="0">
                  <a:solidFill>
                    <a:srgbClr val="FFFFFF"/>
                  </a:solidFill>
                  <a:latin typeface="Segoe UI" pitchFamily="34" charset="0"/>
                  <a:ea typeface="Segoe UI" pitchFamily="34" charset="-122"/>
                  <a:cs typeface="Segoe UI" pitchFamily="34" charset="-120"/>
                </a:rPr>
                <a:t>Bruno</a:t>
              </a:r>
              <a:endParaRPr lang="en-US" sz="900" dirty="0"/>
            </a:p>
          </p:txBody>
        </p:sp>
        <p:sp>
          <p:nvSpPr>
            <p:cNvPr id="21" name="Text 17"/>
            <p:cNvSpPr/>
            <p:nvPr/>
          </p:nvSpPr>
          <p:spPr>
            <a:xfrm>
              <a:off x="2452874" y="1977340"/>
              <a:ext cx="500063" cy="17145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ctr">
              <a:spAutoFit/>
            </a:bodyPr>
            <a:lstStyle/>
            <a:p>
              <a:pPr marL="0" indent="0">
                <a:buNone/>
              </a:pPr>
              <a:r>
                <a:rPr lang="en-US" sz="900" dirty="0">
                  <a:solidFill>
                    <a:srgbClr val="FFFFFF">
                      <a:alpha val="70000"/>
                    </a:srgbClr>
                  </a:solidFill>
                  <a:latin typeface="Segoe UI" pitchFamily="34" charset="0"/>
                  <a:ea typeface="Segoe UI" pitchFamily="34" charset="-122"/>
                  <a:cs typeface="Segoe UI" pitchFamily="34" charset="-120"/>
                </a:rPr>
                <a:t>Idade:</a:t>
              </a:r>
              <a:endParaRPr lang="en-US" sz="900" dirty="0"/>
            </a:p>
          </p:txBody>
        </p:sp>
        <p:sp>
          <p:nvSpPr>
            <p:cNvPr id="22" name="Text 18"/>
            <p:cNvSpPr/>
            <p:nvPr/>
          </p:nvSpPr>
          <p:spPr>
            <a:xfrm>
              <a:off x="2881499" y="1977340"/>
              <a:ext cx="1270471" cy="17145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ctr">
              <a:spAutoFit/>
            </a:bodyPr>
            <a:lstStyle/>
            <a:p>
              <a:pPr marL="0" indent="0">
                <a:buNone/>
              </a:pPr>
              <a:r>
                <a:rPr lang="en-US" sz="900" dirty="0">
                  <a:solidFill>
                    <a:srgbClr val="FFFFFF"/>
                  </a:solidFill>
                  <a:latin typeface="Segoe UI" pitchFamily="34" charset="0"/>
                  <a:ea typeface="Segoe UI" pitchFamily="34" charset="-122"/>
                  <a:cs typeface="Segoe UI" pitchFamily="34" charset="-120"/>
                </a:rPr>
                <a:t>22</a:t>
              </a:r>
              <a:endParaRPr lang="en-US" sz="900" dirty="0"/>
            </a:p>
          </p:txBody>
        </p:sp>
        <p:sp>
          <p:nvSpPr>
            <p:cNvPr id="23" name="Text 19"/>
            <p:cNvSpPr/>
            <p:nvPr/>
          </p:nvSpPr>
          <p:spPr>
            <a:xfrm>
              <a:off x="2452874" y="2171644"/>
              <a:ext cx="500063" cy="17145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ctr">
              <a:spAutoFit/>
            </a:bodyPr>
            <a:lstStyle/>
            <a:p>
              <a:pPr marL="0" indent="0">
                <a:buNone/>
              </a:pPr>
              <a:r>
                <a:rPr lang="en-US" sz="900" dirty="0">
                  <a:solidFill>
                    <a:srgbClr val="FFFFFF">
                      <a:alpha val="70000"/>
                    </a:srgbClr>
                  </a:solidFill>
                  <a:latin typeface="Segoe UI" pitchFamily="34" charset="0"/>
                  <a:ea typeface="Segoe UI" pitchFamily="34" charset="-122"/>
                  <a:cs typeface="Segoe UI" pitchFamily="34" charset="-120"/>
                </a:rPr>
                <a:t>Curso:</a:t>
              </a:r>
              <a:endParaRPr lang="en-US" sz="900" dirty="0"/>
            </a:p>
          </p:txBody>
        </p:sp>
        <p:sp>
          <p:nvSpPr>
            <p:cNvPr id="24" name="Text 20"/>
            <p:cNvSpPr/>
            <p:nvPr/>
          </p:nvSpPr>
          <p:spPr>
            <a:xfrm>
              <a:off x="2881499" y="2171644"/>
              <a:ext cx="1270471" cy="17145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ctr">
              <a:spAutoFit/>
            </a:bodyPr>
            <a:lstStyle/>
            <a:p>
              <a:pPr marL="0" indent="0">
                <a:buNone/>
              </a:pPr>
              <a:r>
                <a:rPr lang="en-US" sz="900" dirty="0">
                  <a:solidFill>
                    <a:srgbClr val="FFFFFF"/>
                  </a:solidFill>
                  <a:latin typeface="Segoe UI" pitchFamily="34" charset="0"/>
                  <a:ea typeface="Segoe UI" pitchFamily="34" charset="-122"/>
                  <a:cs typeface="Segoe UI" pitchFamily="34" charset="-120"/>
                </a:rPr>
                <a:t>Medicina</a:t>
              </a:r>
              <a:endParaRPr lang="en-US" sz="900" dirty="0"/>
            </a:p>
          </p:txBody>
        </p:sp>
        <p:sp>
          <p:nvSpPr>
            <p:cNvPr id="25" name="Shape 21"/>
            <p:cNvSpPr/>
            <p:nvPr/>
          </p:nvSpPr>
          <p:spPr>
            <a:xfrm>
              <a:off x="228600" y="2743116"/>
              <a:ext cx="4114800" cy="1000125"/>
            </a:xfrm>
            <a:prstGeom prst="rect">
              <a:avLst/>
            </a:prstGeom>
            <a:solidFill>
              <a:srgbClr val="FFFFFF">
                <a:alpha val="10000"/>
              </a:srgbClr>
            </a:solidFill>
            <a:ln/>
          </p:spPr>
          <p:txBody>
            <a:bodyPr/>
            <a:lstStyle/>
            <a:p>
              <a:endParaRPr lang="pt-BR"/>
            </a:p>
          </p:txBody>
        </p:sp>
        <p:sp>
          <p:nvSpPr>
            <p:cNvPr id="26" name="Shape 22"/>
            <p:cNvSpPr/>
            <p:nvPr/>
          </p:nvSpPr>
          <p:spPr>
            <a:xfrm>
              <a:off x="228600" y="2743116"/>
              <a:ext cx="35719" cy="1000125"/>
            </a:xfrm>
            <a:prstGeom prst="rect">
              <a:avLst/>
            </a:prstGeom>
            <a:solidFill>
              <a:srgbClr val="FFD43B"/>
            </a:solidFill>
            <a:ln/>
          </p:spPr>
          <p:txBody>
            <a:bodyPr/>
            <a:lstStyle/>
            <a:p>
              <a:endParaRPr lang="pt-BR"/>
            </a:p>
          </p:txBody>
        </p:sp>
        <p:sp>
          <p:nvSpPr>
            <p:cNvPr id="27" name="Text 23"/>
            <p:cNvSpPr/>
            <p:nvPr/>
          </p:nvSpPr>
          <p:spPr>
            <a:xfrm>
              <a:off x="342900" y="2857416"/>
              <a:ext cx="3957638" cy="214313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>
              <a:spAutoFit/>
            </a:bodyPr>
            <a:lstStyle/>
            <a:p>
              <a:pPr marL="0" indent="0">
                <a:buNone/>
              </a:pPr>
              <a:r>
                <a:rPr lang="en-US" sz="1125" b="1" dirty="0">
                  <a:solidFill>
                    <a:srgbClr val="FFD43B"/>
                  </a:solidFill>
                  <a:latin typeface="Segoe UI" pitchFamily="34" charset="0"/>
                  <a:ea typeface="Segoe UI" pitchFamily="34" charset="-122"/>
                  <a:cs typeface="Segoe UI" pitchFamily="34" charset="-120"/>
                </a:rPr>
                <a:t>Desafios</a:t>
              </a:r>
              <a:endParaRPr lang="en-US" sz="1125" dirty="0"/>
            </a:p>
          </p:txBody>
        </p:sp>
        <p:pic>
          <p:nvPicPr>
            <p:cNvPr id="28" name="Image 2" descr="preencoded.pn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42900" y="3161026"/>
              <a:ext cx="160734" cy="128588"/>
            </a:xfrm>
            <a:prstGeom prst="rect">
              <a:avLst/>
            </a:prstGeom>
          </p:spPr>
        </p:pic>
        <p:sp>
          <p:nvSpPr>
            <p:cNvPr id="29" name="Text 24"/>
            <p:cNvSpPr/>
            <p:nvPr/>
          </p:nvSpPr>
          <p:spPr>
            <a:xfrm>
              <a:off x="560784" y="3128879"/>
              <a:ext cx="1958392" cy="192881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>
              <a:spAutoFit/>
            </a:bodyPr>
            <a:lstStyle/>
            <a:p>
              <a:pPr marL="0" indent="0">
                <a:buNone/>
              </a:pPr>
              <a:r>
                <a:rPr lang="en-US" sz="1013" dirty="0">
                  <a:solidFill>
                    <a:srgbClr val="FFFFFF"/>
                  </a:solidFill>
                  <a:latin typeface="Segoe UI" pitchFamily="34" charset="0"/>
                  <a:ea typeface="Segoe UI" pitchFamily="34" charset="-122"/>
                  <a:cs typeface="Segoe UI" pitchFamily="34" charset="-120"/>
                </a:rPr>
                <a:t>Grupos criam dicionário de aluno</a:t>
              </a:r>
              <a:endParaRPr lang="en-US" sz="1013" dirty="0"/>
            </a:p>
          </p:txBody>
        </p:sp>
        <p:pic>
          <p:nvPicPr>
            <p:cNvPr id="30" name="Image 3" descr="preencoded.png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42900" y="3411057"/>
              <a:ext cx="128588" cy="128588"/>
            </a:xfrm>
            <a:prstGeom prst="rect">
              <a:avLst/>
            </a:prstGeom>
          </p:spPr>
        </p:pic>
        <p:sp>
          <p:nvSpPr>
            <p:cNvPr id="31" name="Text 25"/>
            <p:cNvSpPr/>
            <p:nvPr/>
          </p:nvSpPr>
          <p:spPr>
            <a:xfrm>
              <a:off x="528638" y="3378910"/>
              <a:ext cx="2037308" cy="192881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>
              <a:spAutoFit/>
            </a:bodyPr>
            <a:lstStyle/>
            <a:p>
              <a:pPr marL="0" indent="0">
                <a:buNone/>
              </a:pPr>
              <a:r>
                <a:rPr lang="en-US" sz="1013" dirty="0">
                  <a:solidFill>
                    <a:srgbClr val="FFFFFF"/>
                  </a:solidFill>
                  <a:latin typeface="Segoe UI" pitchFamily="34" charset="0"/>
                  <a:ea typeface="Segoe UI" pitchFamily="34" charset="-122"/>
                  <a:cs typeface="Segoe UI" pitchFamily="34" charset="-120"/>
                </a:rPr>
                <a:t>Agrupar todos e ordenar por idade</a:t>
              </a:r>
              <a:endParaRPr lang="en-US" sz="1013" dirty="0"/>
            </a:p>
          </p:txBody>
        </p:sp>
        <p:sp>
          <p:nvSpPr>
            <p:cNvPr id="32" name="Shape 26"/>
            <p:cNvSpPr/>
            <p:nvPr/>
          </p:nvSpPr>
          <p:spPr>
            <a:xfrm>
              <a:off x="4529138" y="685744"/>
              <a:ext cx="4343400" cy="3314701"/>
            </a:xfrm>
            <a:prstGeom prst="rect">
              <a:avLst/>
            </a:prstGeom>
            <a:solidFill>
              <a:srgbClr val="F5F5F5"/>
            </a:solidFill>
            <a:ln/>
          </p:spPr>
          <p:txBody>
            <a:bodyPr/>
            <a:lstStyle/>
            <a:p>
              <a:endParaRPr lang="pt-BR"/>
            </a:p>
          </p:txBody>
        </p:sp>
        <p:sp>
          <p:nvSpPr>
            <p:cNvPr id="33" name="Shape 27"/>
            <p:cNvSpPr/>
            <p:nvPr/>
          </p:nvSpPr>
          <p:spPr>
            <a:xfrm>
              <a:off x="4572000" y="728663"/>
              <a:ext cx="35719" cy="3314700"/>
            </a:xfrm>
            <a:prstGeom prst="rect">
              <a:avLst/>
            </a:prstGeom>
            <a:solidFill>
              <a:srgbClr val="FFD43B"/>
            </a:solidFill>
            <a:ln/>
          </p:spPr>
          <p:txBody>
            <a:bodyPr/>
            <a:lstStyle/>
            <a:p>
              <a:endParaRPr lang="pt-BR"/>
            </a:p>
          </p:txBody>
        </p:sp>
        <p:sp>
          <p:nvSpPr>
            <p:cNvPr id="34" name="Text 28"/>
            <p:cNvSpPr/>
            <p:nvPr/>
          </p:nvSpPr>
          <p:spPr>
            <a:xfrm>
              <a:off x="4686300" y="864394"/>
              <a:ext cx="2197764" cy="128588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>
              <a:spAutoFit/>
            </a:bodyPr>
            <a:lstStyle/>
            <a:p>
              <a:pPr marL="0" indent="0">
                <a:buNone/>
              </a:pPr>
              <a:r>
                <a:rPr lang="en-US" sz="900" dirty="0">
                  <a:solidFill>
                    <a:srgbClr val="333333"/>
                  </a:solidFill>
                  <a:latin typeface="Courier New" pitchFamily="34" charset="0"/>
                  <a:ea typeface="Courier New" pitchFamily="34" charset="-122"/>
                  <a:cs typeface="Courier New" pitchFamily="34" charset="-120"/>
                </a:rPr>
                <a:t># Criando dicionários de alunos</a:t>
              </a:r>
              <a:endParaRPr lang="en-US" sz="900" dirty="0"/>
            </a:p>
          </p:txBody>
        </p:sp>
        <p:sp>
          <p:nvSpPr>
            <p:cNvPr id="35" name="Text 29"/>
            <p:cNvSpPr/>
            <p:nvPr/>
          </p:nvSpPr>
          <p:spPr>
            <a:xfrm>
              <a:off x="4686300" y="1035844"/>
              <a:ext cx="757349" cy="12858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ctr">
              <a:spAutoFit/>
            </a:bodyPr>
            <a:lstStyle/>
            <a:p>
              <a:pPr marL="0" indent="0">
                <a:buNone/>
              </a:pPr>
              <a:r>
                <a:rPr lang="en-US" sz="900" dirty="0">
                  <a:solidFill>
                    <a:srgbClr val="333333"/>
                  </a:solidFill>
                  <a:latin typeface="Courier New" pitchFamily="34" charset="0"/>
                  <a:ea typeface="Courier New" pitchFamily="34" charset="-122"/>
                  <a:cs typeface="Courier New" pitchFamily="34" charset="-120"/>
                </a:rPr>
                <a:t>aluno1 = {</a:t>
              </a:r>
              <a:endParaRPr lang="en-US" sz="900" dirty="0"/>
            </a:p>
          </p:txBody>
        </p:sp>
        <p:sp>
          <p:nvSpPr>
            <p:cNvPr id="36" name="Text 30"/>
            <p:cNvSpPr/>
            <p:nvPr/>
          </p:nvSpPr>
          <p:spPr>
            <a:xfrm>
              <a:off x="4686300" y="1207294"/>
              <a:ext cx="3569587" cy="128588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>
              <a:spAutoFit/>
            </a:bodyPr>
            <a:lstStyle/>
            <a:p>
              <a:pPr marL="0" indent="0">
                <a:buNone/>
              </a:pPr>
              <a:r>
                <a:rPr lang="en-US" sz="900" dirty="0">
                  <a:solidFill>
                    <a:srgbClr val="333333"/>
                  </a:solidFill>
                  <a:latin typeface="Courier New" pitchFamily="34" charset="0"/>
                  <a:ea typeface="Courier New" pitchFamily="34" charset="-122"/>
                  <a:cs typeface="Courier New" pitchFamily="34" charset="-120"/>
                </a:rPr>
                <a:t>"nome": "Ana", "idade": 19, "curso": "Engenharia"</a:t>
              </a:r>
              <a:endParaRPr lang="en-US" sz="900" dirty="0"/>
            </a:p>
          </p:txBody>
        </p:sp>
        <p:sp>
          <p:nvSpPr>
            <p:cNvPr id="37" name="Text 31"/>
            <p:cNvSpPr/>
            <p:nvPr/>
          </p:nvSpPr>
          <p:spPr>
            <a:xfrm>
              <a:off x="4686300" y="1378744"/>
              <a:ext cx="140029" cy="12858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ctr">
              <a:spAutoFit/>
            </a:bodyPr>
            <a:lstStyle/>
            <a:p>
              <a:pPr marL="0" indent="0">
                <a:buNone/>
              </a:pPr>
              <a:r>
                <a:rPr lang="en-US" sz="900" dirty="0">
                  <a:solidFill>
                    <a:srgbClr val="333333"/>
                  </a:solidFill>
                  <a:latin typeface="Courier New" pitchFamily="34" charset="0"/>
                  <a:ea typeface="Courier New" pitchFamily="34" charset="-122"/>
                  <a:cs typeface="Courier New" pitchFamily="34" charset="-120"/>
                </a:rPr>
                <a:t>}</a:t>
              </a:r>
              <a:endParaRPr lang="en-US" sz="900" dirty="0"/>
            </a:p>
          </p:txBody>
        </p:sp>
        <p:sp>
          <p:nvSpPr>
            <p:cNvPr id="38" name="Text 32"/>
            <p:cNvSpPr/>
            <p:nvPr/>
          </p:nvSpPr>
          <p:spPr>
            <a:xfrm>
              <a:off x="4686300" y="1721644"/>
              <a:ext cx="757349" cy="12858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ctr">
              <a:spAutoFit/>
            </a:bodyPr>
            <a:lstStyle/>
            <a:p>
              <a:pPr marL="0" indent="0">
                <a:buNone/>
              </a:pPr>
              <a:r>
                <a:rPr lang="en-US" sz="900" dirty="0">
                  <a:solidFill>
                    <a:srgbClr val="333333"/>
                  </a:solidFill>
                  <a:latin typeface="Courier New" pitchFamily="34" charset="0"/>
                  <a:ea typeface="Courier New" pitchFamily="34" charset="-122"/>
                  <a:cs typeface="Courier New" pitchFamily="34" charset="-120"/>
                </a:rPr>
                <a:t>aluno2 = {</a:t>
              </a:r>
              <a:endParaRPr lang="en-US" sz="900" dirty="0"/>
            </a:p>
          </p:txBody>
        </p:sp>
        <p:sp>
          <p:nvSpPr>
            <p:cNvPr id="39" name="Text 33"/>
            <p:cNvSpPr/>
            <p:nvPr/>
          </p:nvSpPr>
          <p:spPr>
            <a:xfrm>
              <a:off x="4686300" y="1893094"/>
              <a:ext cx="3569587" cy="128588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>
              <a:spAutoFit/>
            </a:bodyPr>
            <a:lstStyle/>
            <a:p>
              <a:pPr marL="0" indent="0">
                <a:buNone/>
              </a:pPr>
              <a:r>
                <a:rPr lang="en-US" sz="900" dirty="0">
                  <a:solidFill>
                    <a:srgbClr val="333333"/>
                  </a:solidFill>
                  <a:latin typeface="Courier New" pitchFamily="34" charset="0"/>
                  <a:ea typeface="Courier New" pitchFamily="34" charset="-122"/>
                  <a:cs typeface="Courier New" pitchFamily="34" charset="-120"/>
                </a:rPr>
                <a:t>"nome": "Bruno", "idade": 22, "curso": "Medicina"</a:t>
              </a:r>
              <a:endParaRPr lang="en-US" sz="900" dirty="0"/>
            </a:p>
          </p:txBody>
        </p:sp>
        <p:sp>
          <p:nvSpPr>
            <p:cNvPr id="40" name="Text 34"/>
            <p:cNvSpPr/>
            <p:nvPr/>
          </p:nvSpPr>
          <p:spPr>
            <a:xfrm>
              <a:off x="4686300" y="2064544"/>
              <a:ext cx="140029" cy="12858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ctr">
              <a:spAutoFit/>
            </a:bodyPr>
            <a:lstStyle/>
            <a:p>
              <a:pPr marL="0" indent="0">
                <a:buNone/>
              </a:pPr>
              <a:r>
                <a:rPr lang="en-US" sz="900" dirty="0">
                  <a:solidFill>
                    <a:srgbClr val="333333"/>
                  </a:solidFill>
                  <a:latin typeface="Courier New" pitchFamily="34" charset="0"/>
                  <a:ea typeface="Courier New" pitchFamily="34" charset="-122"/>
                  <a:cs typeface="Courier New" pitchFamily="34" charset="-120"/>
                </a:rPr>
                <a:t>}</a:t>
              </a:r>
              <a:endParaRPr lang="en-US" sz="900" dirty="0"/>
            </a:p>
          </p:txBody>
        </p:sp>
        <p:sp>
          <p:nvSpPr>
            <p:cNvPr id="41" name="Text 35"/>
            <p:cNvSpPr/>
            <p:nvPr/>
          </p:nvSpPr>
          <p:spPr>
            <a:xfrm>
              <a:off x="4686300" y="2407444"/>
              <a:ext cx="757349" cy="12858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ctr">
              <a:spAutoFit/>
            </a:bodyPr>
            <a:lstStyle/>
            <a:p>
              <a:pPr marL="0" indent="0">
                <a:buNone/>
              </a:pPr>
              <a:r>
                <a:rPr lang="en-US" sz="900" dirty="0">
                  <a:solidFill>
                    <a:srgbClr val="333333"/>
                  </a:solidFill>
                  <a:latin typeface="Courier New" pitchFamily="34" charset="0"/>
                  <a:ea typeface="Courier New" pitchFamily="34" charset="-122"/>
                  <a:cs typeface="Courier New" pitchFamily="34" charset="-120"/>
                </a:rPr>
                <a:t>aluno3 = {</a:t>
              </a:r>
              <a:endParaRPr lang="en-US" sz="900" dirty="0"/>
            </a:p>
          </p:txBody>
        </p:sp>
        <p:sp>
          <p:nvSpPr>
            <p:cNvPr id="42" name="Text 36"/>
            <p:cNvSpPr/>
            <p:nvPr/>
          </p:nvSpPr>
          <p:spPr>
            <a:xfrm>
              <a:off x="4686300" y="2578894"/>
              <a:ext cx="3500996" cy="128588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>
              <a:spAutoFit/>
            </a:bodyPr>
            <a:lstStyle/>
            <a:p>
              <a:pPr marL="0" indent="0">
                <a:buNone/>
              </a:pPr>
              <a:r>
                <a:rPr lang="en-US" sz="900" dirty="0">
                  <a:solidFill>
                    <a:srgbClr val="333333"/>
                  </a:solidFill>
                  <a:latin typeface="Courier New" pitchFamily="34" charset="0"/>
                  <a:ea typeface="Courier New" pitchFamily="34" charset="-122"/>
                  <a:cs typeface="Courier New" pitchFamily="34" charset="-120"/>
                </a:rPr>
                <a:t>"nome": "Carla", "idade": 20, "curso": "Direito"</a:t>
              </a:r>
              <a:endParaRPr lang="en-US" sz="900" dirty="0"/>
            </a:p>
          </p:txBody>
        </p:sp>
        <p:sp>
          <p:nvSpPr>
            <p:cNvPr id="43" name="Text 37"/>
            <p:cNvSpPr/>
            <p:nvPr/>
          </p:nvSpPr>
          <p:spPr>
            <a:xfrm>
              <a:off x="4686300" y="2750344"/>
              <a:ext cx="140029" cy="12858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ctr">
              <a:spAutoFit/>
            </a:bodyPr>
            <a:lstStyle/>
            <a:p>
              <a:pPr marL="0" indent="0">
                <a:buNone/>
              </a:pPr>
              <a:r>
                <a:rPr lang="en-US" sz="900" dirty="0">
                  <a:solidFill>
                    <a:srgbClr val="333333"/>
                  </a:solidFill>
                  <a:latin typeface="Courier New" pitchFamily="34" charset="0"/>
                  <a:ea typeface="Courier New" pitchFamily="34" charset="-122"/>
                  <a:cs typeface="Courier New" pitchFamily="34" charset="-120"/>
                </a:rPr>
                <a:t>}</a:t>
              </a:r>
              <a:endParaRPr lang="en-US" sz="900" dirty="0"/>
            </a:p>
          </p:txBody>
        </p:sp>
        <p:sp>
          <p:nvSpPr>
            <p:cNvPr id="44" name="Text 38"/>
            <p:cNvSpPr/>
            <p:nvPr/>
          </p:nvSpPr>
          <p:spPr>
            <a:xfrm>
              <a:off x="4686300" y="3093244"/>
              <a:ext cx="1923399" cy="128588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>
              <a:spAutoFit/>
            </a:bodyPr>
            <a:lstStyle/>
            <a:p>
              <a:pPr marL="0" indent="0">
                <a:buNone/>
              </a:pPr>
              <a:r>
                <a:rPr lang="en-US" sz="900" dirty="0">
                  <a:solidFill>
                    <a:srgbClr val="333333"/>
                  </a:solidFill>
                  <a:latin typeface="Courier New" pitchFamily="34" charset="0"/>
                  <a:ea typeface="Courier New" pitchFamily="34" charset="-122"/>
                  <a:cs typeface="Courier New" pitchFamily="34" charset="-120"/>
                </a:rPr>
                <a:t># Agrupando todos os alunos</a:t>
              </a:r>
              <a:endParaRPr lang="en-US" sz="900" dirty="0"/>
            </a:p>
          </p:txBody>
        </p:sp>
        <p:sp>
          <p:nvSpPr>
            <p:cNvPr id="45" name="Text 39"/>
            <p:cNvSpPr/>
            <p:nvPr/>
          </p:nvSpPr>
          <p:spPr>
            <a:xfrm>
              <a:off x="4686300" y="3264694"/>
              <a:ext cx="2334946" cy="128588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>
              <a:spAutoFit/>
            </a:bodyPr>
            <a:lstStyle/>
            <a:p>
              <a:pPr marL="0" indent="0">
                <a:buNone/>
              </a:pPr>
              <a:r>
                <a:rPr lang="en-US" sz="900" dirty="0">
                  <a:solidFill>
                    <a:srgbClr val="333333"/>
                  </a:solidFill>
                  <a:latin typeface="Courier New" pitchFamily="34" charset="0"/>
                  <a:ea typeface="Courier New" pitchFamily="34" charset="-122"/>
                  <a:cs typeface="Courier New" pitchFamily="34" charset="-120"/>
                </a:rPr>
                <a:t>alunos = [aluno1, aluno2, aluno3]</a:t>
              </a:r>
              <a:endParaRPr lang="en-US" sz="900" dirty="0"/>
            </a:p>
          </p:txBody>
        </p:sp>
        <p:sp>
          <p:nvSpPr>
            <p:cNvPr id="46" name="Text 40"/>
            <p:cNvSpPr/>
            <p:nvPr/>
          </p:nvSpPr>
          <p:spPr>
            <a:xfrm>
              <a:off x="4686300" y="3607594"/>
              <a:ext cx="1511852" cy="128588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>
              <a:spAutoFit/>
            </a:bodyPr>
            <a:lstStyle/>
            <a:p>
              <a:pPr marL="0" indent="0">
                <a:buNone/>
              </a:pPr>
              <a:r>
                <a:rPr lang="en-US" sz="900" dirty="0">
                  <a:solidFill>
                    <a:srgbClr val="333333"/>
                  </a:solidFill>
                  <a:latin typeface="Courier New" pitchFamily="34" charset="0"/>
                  <a:ea typeface="Courier New" pitchFamily="34" charset="-122"/>
                  <a:cs typeface="Courier New" pitchFamily="34" charset="-120"/>
                </a:rPr>
                <a:t># Ordenando por idade</a:t>
              </a:r>
              <a:endParaRPr lang="en-US" sz="900" dirty="0"/>
            </a:p>
          </p:txBody>
        </p:sp>
        <p:sp>
          <p:nvSpPr>
            <p:cNvPr id="47" name="Text 41"/>
            <p:cNvSpPr/>
            <p:nvPr/>
          </p:nvSpPr>
          <p:spPr>
            <a:xfrm>
              <a:off x="4686300" y="3779044"/>
              <a:ext cx="4118316" cy="128588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>
              <a:spAutoFit/>
            </a:bodyPr>
            <a:lstStyle/>
            <a:p>
              <a:pPr marL="0" indent="0">
                <a:buNone/>
              </a:pPr>
              <a:r>
                <a:rPr lang="en-US" sz="900" dirty="0">
                  <a:solidFill>
                    <a:srgbClr val="333333"/>
                  </a:solidFill>
                  <a:latin typeface="Courier New" pitchFamily="34" charset="0"/>
                  <a:ea typeface="Courier New" pitchFamily="34" charset="-122"/>
                  <a:cs typeface="Courier New" pitchFamily="34" charset="-120"/>
                </a:rPr>
                <a:t>alunos_ordenados = sorted(alunos, key=lambda a: a["idade"])</a:t>
              </a:r>
              <a:endParaRPr lang="en-US" sz="900" dirty="0"/>
            </a:p>
          </p:txBody>
        </p:sp>
        <p:sp>
          <p:nvSpPr>
            <p:cNvPr id="48" name="Shape 42"/>
            <p:cNvSpPr/>
            <p:nvPr/>
          </p:nvSpPr>
          <p:spPr>
            <a:xfrm>
              <a:off x="4572000" y="4157663"/>
              <a:ext cx="4343400" cy="1643063"/>
            </a:xfrm>
            <a:prstGeom prst="rect">
              <a:avLst/>
            </a:prstGeom>
            <a:solidFill>
              <a:srgbClr val="FFFFFF">
                <a:alpha val="10000"/>
              </a:srgbClr>
            </a:solidFill>
            <a:ln/>
          </p:spPr>
          <p:txBody>
            <a:bodyPr/>
            <a:lstStyle/>
            <a:p>
              <a:endParaRPr lang="pt-BR"/>
            </a:p>
          </p:txBody>
        </p:sp>
        <p:sp>
          <p:nvSpPr>
            <p:cNvPr id="49" name="Text 43"/>
            <p:cNvSpPr/>
            <p:nvPr/>
          </p:nvSpPr>
          <p:spPr>
            <a:xfrm>
              <a:off x="4686300" y="4271963"/>
              <a:ext cx="4186238" cy="192881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>
              <a:spAutoFit/>
            </a:bodyPr>
            <a:lstStyle/>
            <a:p>
              <a:pPr marL="0" indent="0" algn="ctr">
                <a:buNone/>
              </a:pPr>
              <a:r>
                <a:rPr lang="en-US" sz="1013" b="1" dirty="0">
                  <a:solidFill>
                    <a:srgbClr val="FFD43B"/>
                  </a:solidFill>
                  <a:latin typeface="Segoe UI" pitchFamily="34" charset="0"/>
                  <a:ea typeface="Segoe UI" pitchFamily="34" charset="-122"/>
                  <a:cs typeface="Segoe UI" pitchFamily="34" charset="-120"/>
                </a:rPr>
                <a:t>Alunos ordenados por idade</a:t>
              </a:r>
              <a:endParaRPr lang="en-US" sz="1013" dirty="0"/>
            </a:p>
          </p:txBody>
        </p:sp>
        <p:sp>
          <p:nvSpPr>
            <p:cNvPr id="50" name="Shape 44"/>
            <p:cNvSpPr/>
            <p:nvPr/>
          </p:nvSpPr>
          <p:spPr>
            <a:xfrm>
              <a:off x="4686300" y="4521994"/>
              <a:ext cx="1151148" cy="285750"/>
            </a:xfrm>
            <a:prstGeom prst="rect">
              <a:avLst/>
            </a:prstGeom>
            <a:solidFill>
              <a:srgbClr val="FFD43B">
                <a:alpha val="30000"/>
              </a:srgbClr>
            </a:solidFill>
            <a:ln/>
          </p:spPr>
          <p:txBody>
            <a:bodyPr/>
            <a:lstStyle/>
            <a:p>
              <a:endParaRPr lang="pt-BR"/>
            </a:p>
          </p:txBody>
        </p:sp>
        <p:sp>
          <p:nvSpPr>
            <p:cNvPr id="51" name="Text 45"/>
            <p:cNvSpPr/>
            <p:nvPr/>
          </p:nvSpPr>
          <p:spPr>
            <a:xfrm>
              <a:off x="4686300" y="4521994"/>
              <a:ext cx="1222586" cy="285750"/>
            </a:xfrm>
            <a:prstGeom prst="rect">
              <a:avLst/>
            </a:prstGeom>
            <a:noFill/>
            <a:ln/>
          </p:spPr>
          <p:txBody>
            <a:bodyPr wrap="none" lIns="68072" tIns="68072" rIns="68072" bIns="68072" rtlCol="0" anchor="ctr">
              <a:spAutoFit/>
            </a:bodyPr>
            <a:lstStyle/>
            <a:p>
              <a:pPr marL="0" indent="0" algn="l">
                <a:buNone/>
              </a:pPr>
              <a:r>
                <a:rPr lang="en-US" sz="900" b="1" dirty="0">
                  <a:solidFill>
                    <a:srgbClr val="FFFFFF"/>
                  </a:solidFill>
                  <a:latin typeface="Segoe UI" pitchFamily="34" charset="0"/>
                  <a:ea typeface="Segoe UI" pitchFamily="34" charset="-122"/>
                  <a:cs typeface="Segoe UI" pitchFamily="34" charset="-120"/>
                </a:rPr>
                <a:t>Nome</a:t>
              </a:r>
              <a:endParaRPr lang="en-US" sz="900" dirty="0"/>
            </a:p>
          </p:txBody>
        </p:sp>
        <p:sp>
          <p:nvSpPr>
            <p:cNvPr id="52" name="Shape 46"/>
            <p:cNvSpPr/>
            <p:nvPr/>
          </p:nvSpPr>
          <p:spPr>
            <a:xfrm>
              <a:off x="5837448" y="4521994"/>
              <a:ext cx="1100417" cy="285750"/>
            </a:xfrm>
            <a:prstGeom prst="rect">
              <a:avLst/>
            </a:prstGeom>
            <a:solidFill>
              <a:srgbClr val="FFD43B">
                <a:alpha val="30000"/>
              </a:srgbClr>
            </a:solidFill>
            <a:ln/>
          </p:spPr>
          <p:txBody>
            <a:bodyPr/>
            <a:lstStyle/>
            <a:p>
              <a:endParaRPr lang="pt-BR"/>
            </a:p>
          </p:txBody>
        </p:sp>
        <p:sp>
          <p:nvSpPr>
            <p:cNvPr id="53" name="Text 47"/>
            <p:cNvSpPr/>
            <p:nvPr/>
          </p:nvSpPr>
          <p:spPr>
            <a:xfrm>
              <a:off x="5837448" y="4521994"/>
              <a:ext cx="1171854" cy="285750"/>
            </a:xfrm>
            <a:prstGeom prst="rect">
              <a:avLst/>
            </a:prstGeom>
            <a:noFill/>
            <a:ln/>
          </p:spPr>
          <p:txBody>
            <a:bodyPr wrap="none" lIns="68072" tIns="68072" rIns="68072" bIns="68072" rtlCol="0" anchor="ctr">
              <a:spAutoFit/>
            </a:bodyPr>
            <a:lstStyle/>
            <a:p>
              <a:pPr marL="0" indent="0" algn="l">
                <a:buNone/>
              </a:pPr>
              <a:r>
                <a:rPr lang="en-US" sz="900" b="1" dirty="0">
                  <a:solidFill>
                    <a:srgbClr val="FFFFFF"/>
                  </a:solidFill>
                  <a:latin typeface="Segoe UI" pitchFamily="34" charset="0"/>
                  <a:ea typeface="Segoe UI" pitchFamily="34" charset="-122"/>
                  <a:cs typeface="Segoe UI" pitchFamily="34" charset="-120"/>
                </a:rPr>
                <a:t>Idade</a:t>
              </a:r>
              <a:endParaRPr lang="en-US" sz="900" dirty="0"/>
            </a:p>
          </p:txBody>
        </p:sp>
        <p:sp>
          <p:nvSpPr>
            <p:cNvPr id="54" name="Shape 48"/>
            <p:cNvSpPr/>
            <p:nvPr/>
          </p:nvSpPr>
          <p:spPr>
            <a:xfrm>
              <a:off x="6937865" y="4521994"/>
              <a:ext cx="1863235" cy="285750"/>
            </a:xfrm>
            <a:prstGeom prst="rect">
              <a:avLst/>
            </a:prstGeom>
            <a:solidFill>
              <a:srgbClr val="FFD43B">
                <a:alpha val="30000"/>
              </a:srgbClr>
            </a:solidFill>
            <a:ln/>
          </p:spPr>
          <p:txBody>
            <a:bodyPr/>
            <a:lstStyle/>
            <a:p>
              <a:endParaRPr lang="pt-BR"/>
            </a:p>
          </p:txBody>
        </p:sp>
        <p:sp>
          <p:nvSpPr>
            <p:cNvPr id="55" name="Text 49"/>
            <p:cNvSpPr/>
            <p:nvPr/>
          </p:nvSpPr>
          <p:spPr>
            <a:xfrm>
              <a:off x="6937865" y="4521994"/>
              <a:ext cx="1934673" cy="285750"/>
            </a:xfrm>
            <a:prstGeom prst="rect">
              <a:avLst/>
            </a:prstGeom>
            <a:noFill/>
            <a:ln/>
          </p:spPr>
          <p:txBody>
            <a:bodyPr wrap="square" lIns="68072" tIns="68072" rIns="68072" bIns="68072" rtlCol="0" anchor="ctr">
              <a:spAutoFit/>
            </a:bodyPr>
            <a:lstStyle/>
            <a:p>
              <a:pPr marL="0" indent="0" algn="l">
                <a:buNone/>
              </a:pPr>
              <a:r>
                <a:rPr lang="en-US" sz="900" b="1" dirty="0">
                  <a:solidFill>
                    <a:srgbClr val="FFFFFF"/>
                  </a:solidFill>
                  <a:latin typeface="Segoe UI" pitchFamily="34" charset="0"/>
                  <a:ea typeface="Segoe UI" pitchFamily="34" charset="-122"/>
                  <a:cs typeface="Segoe UI" pitchFamily="34" charset="-120"/>
                </a:rPr>
                <a:t>Curso</a:t>
              </a:r>
              <a:endParaRPr lang="en-US" sz="900" dirty="0"/>
            </a:p>
          </p:txBody>
        </p:sp>
        <p:sp>
          <p:nvSpPr>
            <p:cNvPr id="56" name="Text 50"/>
            <p:cNvSpPr/>
            <p:nvPr/>
          </p:nvSpPr>
          <p:spPr>
            <a:xfrm>
              <a:off x="4686300" y="4807744"/>
              <a:ext cx="1222586" cy="289322"/>
            </a:xfrm>
            <a:prstGeom prst="rect">
              <a:avLst/>
            </a:prstGeom>
            <a:noFill/>
            <a:ln/>
          </p:spPr>
          <p:txBody>
            <a:bodyPr wrap="none" lIns="68072" tIns="68072" rIns="68072" bIns="68072" rtlCol="0" anchor="ctr">
              <a:spAutoFit/>
            </a:bodyPr>
            <a:lstStyle/>
            <a:p>
              <a:pPr marL="0" indent="0">
                <a:buNone/>
              </a:pPr>
              <a:r>
                <a:rPr lang="en-US" sz="900" dirty="0">
                  <a:solidFill>
                    <a:srgbClr val="FFFFFF"/>
                  </a:solidFill>
                  <a:latin typeface="Segoe UI" pitchFamily="34" charset="0"/>
                  <a:ea typeface="Segoe UI" pitchFamily="34" charset="-122"/>
                  <a:cs typeface="Segoe UI" pitchFamily="34" charset="-120"/>
                </a:rPr>
                <a:t>Ana</a:t>
              </a:r>
              <a:endParaRPr lang="en-US" sz="900" dirty="0"/>
            </a:p>
          </p:txBody>
        </p:sp>
        <p:sp>
          <p:nvSpPr>
            <p:cNvPr id="57" name="Text 51"/>
            <p:cNvSpPr/>
            <p:nvPr/>
          </p:nvSpPr>
          <p:spPr>
            <a:xfrm>
              <a:off x="5837448" y="4807744"/>
              <a:ext cx="1171854" cy="289322"/>
            </a:xfrm>
            <a:prstGeom prst="rect">
              <a:avLst/>
            </a:prstGeom>
            <a:noFill/>
            <a:ln/>
          </p:spPr>
          <p:txBody>
            <a:bodyPr wrap="none" lIns="68072" tIns="68072" rIns="68072" bIns="68072" rtlCol="0" anchor="ctr">
              <a:spAutoFit/>
            </a:bodyPr>
            <a:lstStyle/>
            <a:p>
              <a:pPr marL="0" indent="0">
                <a:buNone/>
              </a:pPr>
              <a:r>
                <a:rPr lang="en-US" sz="900" dirty="0">
                  <a:solidFill>
                    <a:srgbClr val="FFFFFF"/>
                  </a:solidFill>
                  <a:latin typeface="Segoe UI" pitchFamily="34" charset="0"/>
                  <a:ea typeface="Segoe UI" pitchFamily="34" charset="-122"/>
                  <a:cs typeface="Segoe UI" pitchFamily="34" charset="-120"/>
                </a:rPr>
                <a:t>19</a:t>
              </a:r>
              <a:endParaRPr lang="en-US" sz="900" dirty="0"/>
            </a:p>
          </p:txBody>
        </p:sp>
        <p:sp>
          <p:nvSpPr>
            <p:cNvPr id="58" name="Text 52"/>
            <p:cNvSpPr/>
            <p:nvPr/>
          </p:nvSpPr>
          <p:spPr>
            <a:xfrm>
              <a:off x="6937865" y="4807744"/>
              <a:ext cx="1934673" cy="289322"/>
            </a:xfrm>
            <a:prstGeom prst="rect">
              <a:avLst/>
            </a:prstGeom>
            <a:noFill/>
            <a:ln/>
          </p:spPr>
          <p:txBody>
            <a:bodyPr wrap="square" lIns="68072" tIns="68072" rIns="68072" bIns="68072" rtlCol="0" anchor="ctr">
              <a:spAutoFit/>
            </a:bodyPr>
            <a:lstStyle/>
            <a:p>
              <a:pPr marL="0" indent="0">
                <a:buNone/>
              </a:pPr>
              <a:r>
                <a:rPr lang="en-US" sz="900" dirty="0">
                  <a:solidFill>
                    <a:srgbClr val="FFFFFF"/>
                  </a:solidFill>
                  <a:latin typeface="Segoe UI" pitchFamily="34" charset="0"/>
                  <a:ea typeface="Segoe UI" pitchFamily="34" charset="-122"/>
                  <a:cs typeface="Segoe UI" pitchFamily="34" charset="-120"/>
                </a:rPr>
                <a:t>Engenharia</a:t>
              </a:r>
              <a:endParaRPr lang="en-US" sz="900" dirty="0"/>
            </a:p>
          </p:txBody>
        </p:sp>
        <p:sp>
          <p:nvSpPr>
            <p:cNvPr id="59" name="Text 53"/>
            <p:cNvSpPr/>
            <p:nvPr/>
          </p:nvSpPr>
          <p:spPr>
            <a:xfrm>
              <a:off x="4686300" y="5097066"/>
              <a:ext cx="1222586" cy="292894"/>
            </a:xfrm>
            <a:prstGeom prst="rect">
              <a:avLst/>
            </a:prstGeom>
            <a:noFill/>
            <a:ln/>
          </p:spPr>
          <p:txBody>
            <a:bodyPr wrap="none" lIns="68072" tIns="68072" rIns="68072" bIns="68072" rtlCol="0" anchor="ctr">
              <a:spAutoFit/>
            </a:bodyPr>
            <a:lstStyle/>
            <a:p>
              <a:pPr marL="0" indent="0">
                <a:buNone/>
              </a:pPr>
              <a:r>
                <a:rPr lang="en-US" sz="900" dirty="0">
                  <a:solidFill>
                    <a:srgbClr val="FFFFFF"/>
                  </a:solidFill>
                  <a:latin typeface="Segoe UI" pitchFamily="34" charset="0"/>
                  <a:ea typeface="Segoe UI" pitchFamily="34" charset="-122"/>
                  <a:cs typeface="Segoe UI" pitchFamily="34" charset="-120"/>
                </a:rPr>
                <a:t>Carla</a:t>
              </a:r>
              <a:endParaRPr lang="en-US" sz="900" dirty="0"/>
            </a:p>
          </p:txBody>
        </p:sp>
        <p:sp>
          <p:nvSpPr>
            <p:cNvPr id="60" name="Text 54"/>
            <p:cNvSpPr/>
            <p:nvPr/>
          </p:nvSpPr>
          <p:spPr>
            <a:xfrm>
              <a:off x="5837448" y="5097066"/>
              <a:ext cx="1171854" cy="292894"/>
            </a:xfrm>
            <a:prstGeom prst="rect">
              <a:avLst/>
            </a:prstGeom>
            <a:noFill/>
            <a:ln/>
          </p:spPr>
          <p:txBody>
            <a:bodyPr wrap="none" lIns="68072" tIns="68072" rIns="68072" bIns="68072" rtlCol="0" anchor="ctr">
              <a:spAutoFit/>
            </a:bodyPr>
            <a:lstStyle/>
            <a:p>
              <a:pPr marL="0" indent="0">
                <a:buNone/>
              </a:pPr>
              <a:r>
                <a:rPr lang="en-US" sz="900" dirty="0">
                  <a:solidFill>
                    <a:srgbClr val="FFFFFF"/>
                  </a:solidFill>
                  <a:latin typeface="Segoe UI" pitchFamily="34" charset="0"/>
                  <a:ea typeface="Segoe UI" pitchFamily="34" charset="-122"/>
                  <a:cs typeface="Segoe UI" pitchFamily="34" charset="-120"/>
                </a:rPr>
                <a:t>20</a:t>
              </a:r>
              <a:endParaRPr lang="en-US" sz="900" dirty="0"/>
            </a:p>
          </p:txBody>
        </p:sp>
        <p:sp>
          <p:nvSpPr>
            <p:cNvPr id="61" name="Text 55"/>
            <p:cNvSpPr/>
            <p:nvPr/>
          </p:nvSpPr>
          <p:spPr>
            <a:xfrm>
              <a:off x="6937865" y="5097066"/>
              <a:ext cx="1934673" cy="292894"/>
            </a:xfrm>
            <a:prstGeom prst="rect">
              <a:avLst/>
            </a:prstGeom>
            <a:noFill/>
            <a:ln/>
          </p:spPr>
          <p:txBody>
            <a:bodyPr wrap="square" lIns="68072" tIns="68072" rIns="68072" bIns="68072" rtlCol="0" anchor="ctr">
              <a:spAutoFit/>
            </a:bodyPr>
            <a:lstStyle/>
            <a:p>
              <a:pPr marL="0" indent="0">
                <a:buNone/>
              </a:pPr>
              <a:r>
                <a:rPr lang="en-US" sz="900" dirty="0">
                  <a:solidFill>
                    <a:srgbClr val="FFFFFF"/>
                  </a:solidFill>
                  <a:latin typeface="Segoe UI" pitchFamily="34" charset="0"/>
                  <a:ea typeface="Segoe UI" pitchFamily="34" charset="-122"/>
                  <a:cs typeface="Segoe UI" pitchFamily="34" charset="-120"/>
                </a:rPr>
                <a:t>Direito</a:t>
              </a:r>
              <a:endParaRPr lang="en-US" sz="900" dirty="0"/>
            </a:p>
          </p:txBody>
        </p:sp>
        <p:sp>
          <p:nvSpPr>
            <p:cNvPr id="62" name="Text 56"/>
            <p:cNvSpPr/>
            <p:nvPr/>
          </p:nvSpPr>
          <p:spPr>
            <a:xfrm>
              <a:off x="4686300" y="5389959"/>
              <a:ext cx="1222586" cy="292894"/>
            </a:xfrm>
            <a:prstGeom prst="rect">
              <a:avLst/>
            </a:prstGeom>
            <a:noFill/>
            <a:ln/>
          </p:spPr>
          <p:txBody>
            <a:bodyPr wrap="none" lIns="68072" tIns="68072" rIns="68072" bIns="68072" rtlCol="0" anchor="ctr">
              <a:spAutoFit/>
            </a:bodyPr>
            <a:lstStyle/>
            <a:p>
              <a:pPr marL="0" indent="0">
                <a:buNone/>
              </a:pPr>
              <a:r>
                <a:rPr lang="en-US" sz="900" dirty="0">
                  <a:solidFill>
                    <a:srgbClr val="FFFFFF"/>
                  </a:solidFill>
                  <a:latin typeface="Segoe UI" pitchFamily="34" charset="0"/>
                  <a:ea typeface="Segoe UI" pitchFamily="34" charset="-122"/>
                  <a:cs typeface="Segoe UI" pitchFamily="34" charset="-120"/>
                </a:rPr>
                <a:t>Bruno</a:t>
              </a:r>
              <a:endParaRPr lang="en-US" sz="900" dirty="0"/>
            </a:p>
          </p:txBody>
        </p:sp>
        <p:sp>
          <p:nvSpPr>
            <p:cNvPr id="63" name="Text 57"/>
            <p:cNvSpPr/>
            <p:nvPr/>
          </p:nvSpPr>
          <p:spPr>
            <a:xfrm>
              <a:off x="5837448" y="5389959"/>
              <a:ext cx="1171854" cy="292894"/>
            </a:xfrm>
            <a:prstGeom prst="rect">
              <a:avLst/>
            </a:prstGeom>
            <a:noFill/>
            <a:ln/>
          </p:spPr>
          <p:txBody>
            <a:bodyPr wrap="none" lIns="68072" tIns="68072" rIns="68072" bIns="68072" rtlCol="0" anchor="ctr">
              <a:spAutoFit/>
            </a:bodyPr>
            <a:lstStyle/>
            <a:p>
              <a:pPr marL="0" indent="0">
                <a:buNone/>
              </a:pPr>
              <a:r>
                <a:rPr lang="en-US" sz="900" dirty="0">
                  <a:solidFill>
                    <a:srgbClr val="FFFFFF"/>
                  </a:solidFill>
                  <a:latin typeface="Segoe UI" pitchFamily="34" charset="0"/>
                  <a:ea typeface="Segoe UI" pitchFamily="34" charset="-122"/>
                  <a:cs typeface="Segoe UI" pitchFamily="34" charset="-120"/>
                </a:rPr>
                <a:t>22</a:t>
              </a:r>
              <a:endParaRPr lang="en-US" sz="900" dirty="0"/>
            </a:p>
          </p:txBody>
        </p:sp>
        <p:sp>
          <p:nvSpPr>
            <p:cNvPr id="64" name="Text 58"/>
            <p:cNvSpPr/>
            <p:nvPr/>
          </p:nvSpPr>
          <p:spPr>
            <a:xfrm>
              <a:off x="6937865" y="5389959"/>
              <a:ext cx="1934673" cy="292894"/>
            </a:xfrm>
            <a:prstGeom prst="rect">
              <a:avLst/>
            </a:prstGeom>
            <a:noFill/>
            <a:ln/>
          </p:spPr>
          <p:txBody>
            <a:bodyPr wrap="square" lIns="68072" tIns="68072" rIns="68072" bIns="68072" rtlCol="0" anchor="ctr">
              <a:spAutoFit/>
            </a:bodyPr>
            <a:lstStyle/>
            <a:p>
              <a:pPr marL="0" indent="0">
                <a:buNone/>
              </a:pPr>
              <a:r>
                <a:rPr lang="en-US" sz="900" dirty="0">
                  <a:solidFill>
                    <a:srgbClr val="FFFFFF"/>
                  </a:solidFill>
                  <a:latin typeface="Segoe UI" pitchFamily="34" charset="0"/>
                  <a:ea typeface="Segoe UI" pitchFamily="34" charset="-122"/>
                  <a:cs typeface="Segoe UI" pitchFamily="34" charset="-120"/>
                </a:rPr>
                <a:t>Medicina</a:t>
              </a:r>
              <a:endParaRPr lang="en-US" sz="900" dirty="0"/>
            </a:p>
          </p:txBody>
        </p:sp>
      </p:grpSp>
      <p:pic>
        <p:nvPicPr>
          <p:cNvPr id="67" name="Imagem 66">
            <a:extLst>
              <a:ext uri="{FF2B5EF4-FFF2-40B4-BE49-F238E27FC236}">
                <a16:creationId xmlns:a16="http://schemas.microsoft.com/office/drawing/2014/main" id="{5F03ED01-66CB-F934-0D75-5F9FCAA29C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1530" y="4645018"/>
            <a:ext cx="3984508" cy="322122"/>
          </a:xfrm>
          <a:prstGeom prst="rect">
            <a:avLst/>
          </a:prstGeom>
        </p:spPr>
      </p:pic>
      <p:pic>
        <p:nvPicPr>
          <p:cNvPr id="69" name="Imagem 68">
            <a:extLst>
              <a:ext uri="{FF2B5EF4-FFF2-40B4-BE49-F238E27FC236}">
                <a16:creationId xmlns:a16="http://schemas.microsoft.com/office/drawing/2014/main" id="{194DF514-3585-6281-8E59-5798D22C300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2790" y="4403747"/>
            <a:ext cx="3192383" cy="180276"/>
          </a:xfrm>
          <a:prstGeom prst="rect">
            <a:avLst/>
          </a:prstGeom>
        </p:spPr>
      </p:pic>
      <p:pic>
        <p:nvPicPr>
          <p:cNvPr id="74" name="Imagem 73">
            <a:extLst>
              <a:ext uri="{FF2B5EF4-FFF2-40B4-BE49-F238E27FC236}">
                <a16:creationId xmlns:a16="http://schemas.microsoft.com/office/drawing/2014/main" id="{24D28B51-0B18-E34B-07DF-70E305602E9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2532" y="3513060"/>
            <a:ext cx="4078725" cy="251233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Agrupar 66">
            <a:extLst>
              <a:ext uri="{FF2B5EF4-FFF2-40B4-BE49-F238E27FC236}">
                <a16:creationId xmlns:a16="http://schemas.microsoft.com/office/drawing/2014/main" id="{ADE345BE-221C-1157-843F-102D2FB2998A}"/>
              </a:ext>
            </a:extLst>
          </p:cNvPr>
          <p:cNvGrpSpPr/>
          <p:nvPr/>
        </p:nvGrpSpPr>
        <p:grpSpPr>
          <a:xfrm>
            <a:off x="0" y="3480"/>
            <a:ext cx="9144000" cy="5140020"/>
            <a:chOff x="0" y="0"/>
            <a:chExt cx="9144000" cy="6190729"/>
          </a:xfrm>
        </p:grpSpPr>
        <p:pic>
          <p:nvPicPr>
            <p:cNvPr id="2" name="Image 0" descr="preencoded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9144000" cy="6190729"/>
            </a:xfrm>
            <a:prstGeom prst="rect">
              <a:avLst/>
            </a:prstGeom>
          </p:spPr>
        </p:pic>
        <p:sp>
          <p:nvSpPr>
            <p:cNvPr id="3" name="Text 0"/>
            <p:cNvSpPr/>
            <p:nvPr/>
          </p:nvSpPr>
          <p:spPr>
            <a:xfrm>
              <a:off x="228600" y="228600"/>
              <a:ext cx="8758238" cy="385763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>
              <a:spAutoFit/>
            </a:bodyPr>
            <a:lstStyle/>
            <a:p>
              <a:pPr marL="0" indent="0" algn="ctr">
                <a:buNone/>
              </a:pPr>
              <a:r>
                <a:rPr lang="en-US" sz="2025" b="1" dirty="0">
                  <a:solidFill>
                    <a:srgbClr val="FFFFFF"/>
                  </a:solidFill>
                  <a:latin typeface="Segoe UI" pitchFamily="34" charset="0"/>
                  <a:ea typeface="Segoe UI" pitchFamily="34" charset="-122"/>
                  <a:cs typeface="Segoe UI" pitchFamily="34" charset="-120"/>
                </a:rPr>
                <a:t>Prática Supervisionada</a:t>
              </a:r>
              <a:endParaRPr lang="en-US" sz="2025" dirty="0"/>
            </a:p>
          </p:txBody>
        </p:sp>
        <p:sp>
          <p:nvSpPr>
            <p:cNvPr id="4" name="Shape 1"/>
            <p:cNvSpPr/>
            <p:nvPr/>
          </p:nvSpPr>
          <p:spPr>
            <a:xfrm>
              <a:off x="228600" y="785813"/>
              <a:ext cx="4114800" cy="3824585"/>
            </a:xfrm>
            <a:prstGeom prst="rect">
              <a:avLst/>
            </a:prstGeom>
            <a:solidFill>
              <a:srgbClr val="FFFFFF">
                <a:alpha val="10000"/>
              </a:srgbClr>
            </a:solidFill>
            <a:ln/>
          </p:spPr>
          <p:txBody>
            <a:bodyPr/>
            <a:lstStyle/>
            <a:p>
              <a:endParaRPr lang="pt-BR"/>
            </a:p>
          </p:txBody>
        </p:sp>
        <p:sp>
          <p:nvSpPr>
            <p:cNvPr id="5" name="Shape 2"/>
            <p:cNvSpPr/>
            <p:nvPr/>
          </p:nvSpPr>
          <p:spPr>
            <a:xfrm>
              <a:off x="228600" y="785813"/>
              <a:ext cx="35719" cy="3824585"/>
            </a:xfrm>
            <a:prstGeom prst="rect">
              <a:avLst/>
            </a:prstGeom>
            <a:solidFill>
              <a:srgbClr val="FFD43B"/>
            </a:solidFill>
            <a:ln/>
          </p:spPr>
          <p:txBody>
            <a:bodyPr/>
            <a:lstStyle/>
            <a:p>
              <a:endParaRPr lang="pt-BR"/>
            </a:p>
          </p:txBody>
        </p:sp>
        <p:pic>
          <p:nvPicPr>
            <p:cNvPr id="6" name="Image 1" descr="preencoded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0050" y="1000125"/>
              <a:ext cx="171450" cy="171450"/>
            </a:xfrm>
            <a:prstGeom prst="rect">
              <a:avLst/>
            </a:prstGeom>
          </p:spPr>
        </p:pic>
        <p:sp>
          <p:nvSpPr>
            <p:cNvPr id="7" name="Text 3"/>
            <p:cNvSpPr/>
            <p:nvPr/>
          </p:nvSpPr>
          <p:spPr>
            <a:xfrm>
              <a:off x="628650" y="957263"/>
              <a:ext cx="1910088" cy="25717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>
              <a:spAutoFit/>
            </a:bodyPr>
            <a:lstStyle/>
            <a:p>
              <a:pPr marL="0" indent="0">
                <a:buNone/>
              </a:pPr>
              <a:r>
                <a:rPr lang="en-US" sz="1350" b="1" dirty="0">
                  <a:solidFill>
                    <a:srgbClr val="FFD43B"/>
                  </a:solidFill>
                  <a:latin typeface="Segoe UI" pitchFamily="34" charset="0"/>
                  <a:ea typeface="Segoe UI" pitchFamily="34" charset="-122"/>
                  <a:cs typeface="Segoe UI" pitchFamily="34" charset="-120"/>
                </a:rPr>
                <a:t>Eliminando Duplicatas</a:t>
              </a:r>
              <a:endParaRPr lang="en-US" sz="1350" dirty="0"/>
            </a:p>
          </p:txBody>
        </p:sp>
        <p:sp>
          <p:nvSpPr>
            <p:cNvPr id="8" name="Text 4"/>
            <p:cNvSpPr/>
            <p:nvPr/>
          </p:nvSpPr>
          <p:spPr>
            <a:xfrm>
              <a:off x="400050" y="1328738"/>
              <a:ext cx="3843338" cy="192881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>
              <a:spAutoFit/>
            </a:bodyPr>
            <a:lstStyle/>
            <a:p>
              <a:pPr marL="0" indent="0">
                <a:buNone/>
              </a:pPr>
              <a:r>
                <a:rPr lang="en-US" sz="1013" dirty="0">
                  <a:solidFill>
                    <a:srgbClr val="FFFFFF"/>
                  </a:solidFill>
                  <a:latin typeface="Segoe UI" pitchFamily="34" charset="0"/>
                  <a:ea typeface="Segoe UI" pitchFamily="34" charset="-122"/>
                  <a:cs typeface="Segoe UI" pitchFamily="34" charset="-120"/>
                </a:rPr>
                <a:t>Vamos usar conjuntos para eliminar palavras repetidas!</a:t>
              </a:r>
              <a:endParaRPr lang="en-US" sz="1013" dirty="0"/>
            </a:p>
          </p:txBody>
        </p:sp>
        <p:sp>
          <p:nvSpPr>
            <p:cNvPr id="9" name="Shape 5"/>
            <p:cNvSpPr/>
            <p:nvPr/>
          </p:nvSpPr>
          <p:spPr>
            <a:xfrm>
              <a:off x="350044" y="1646634"/>
              <a:ext cx="171450" cy="171450"/>
            </a:xfrm>
            <a:prstGeom prst="ellipse">
              <a:avLst/>
            </a:prstGeom>
            <a:solidFill>
              <a:srgbClr val="FFD43B"/>
            </a:solidFill>
            <a:ln/>
          </p:spPr>
          <p:txBody>
            <a:bodyPr/>
            <a:lstStyle/>
            <a:p>
              <a:endParaRPr lang="pt-BR"/>
            </a:p>
          </p:txBody>
        </p:sp>
        <p:sp>
          <p:nvSpPr>
            <p:cNvPr id="10" name="Text 6"/>
            <p:cNvSpPr/>
            <p:nvPr/>
          </p:nvSpPr>
          <p:spPr>
            <a:xfrm>
              <a:off x="400050" y="1646634"/>
              <a:ext cx="242888" cy="17145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ctr">
              <a:spAutoFit/>
            </a:bodyPr>
            <a:lstStyle/>
            <a:p>
              <a:pPr marL="0" indent="0">
                <a:buNone/>
              </a:pPr>
              <a:r>
                <a:rPr lang="en-US" sz="1013" b="1" dirty="0">
                  <a:solidFill>
                    <a:srgbClr val="333333"/>
                  </a:solidFill>
                  <a:latin typeface="Segoe UI" pitchFamily="34" charset="0"/>
                  <a:ea typeface="Segoe UI" pitchFamily="34" charset="-122"/>
                  <a:cs typeface="Segoe UI" pitchFamily="34" charset="-120"/>
                </a:rPr>
                <a:t>1</a:t>
              </a:r>
              <a:endParaRPr lang="en-US" sz="1013" dirty="0"/>
            </a:p>
          </p:txBody>
        </p:sp>
        <p:sp>
          <p:nvSpPr>
            <p:cNvPr id="11" name="Text 7"/>
            <p:cNvSpPr/>
            <p:nvPr/>
          </p:nvSpPr>
          <p:spPr>
            <a:xfrm>
              <a:off x="628650" y="1635919"/>
              <a:ext cx="1979544" cy="192881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>
              <a:spAutoFit/>
            </a:bodyPr>
            <a:lstStyle/>
            <a:p>
              <a:pPr marL="0" indent="0">
                <a:buNone/>
              </a:pPr>
              <a:r>
                <a:rPr lang="en-US" sz="1013" dirty="0">
                  <a:solidFill>
                    <a:srgbClr val="FFFFFF"/>
                  </a:solidFill>
                  <a:latin typeface="Segoe UI" pitchFamily="34" charset="0"/>
                  <a:ea typeface="Segoe UI" pitchFamily="34" charset="-122"/>
                  <a:cs typeface="Segoe UI" pitchFamily="34" charset="-120"/>
                </a:rPr>
                <a:t>Criar lista com palavras repetidas</a:t>
              </a:r>
              <a:endParaRPr lang="en-US" sz="1013" dirty="0"/>
            </a:p>
          </p:txBody>
        </p:sp>
        <p:sp>
          <p:nvSpPr>
            <p:cNvPr id="12" name="Shape 8"/>
            <p:cNvSpPr/>
            <p:nvPr/>
          </p:nvSpPr>
          <p:spPr>
            <a:xfrm>
              <a:off x="362087" y="1919157"/>
              <a:ext cx="171450" cy="171450"/>
            </a:xfrm>
            <a:prstGeom prst="ellipse">
              <a:avLst/>
            </a:prstGeom>
            <a:solidFill>
              <a:srgbClr val="FFD43B"/>
            </a:solidFill>
            <a:ln/>
          </p:spPr>
          <p:txBody>
            <a:bodyPr/>
            <a:lstStyle/>
            <a:p>
              <a:endParaRPr lang="pt-BR"/>
            </a:p>
          </p:txBody>
        </p:sp>
        <p:sp>
          <p:nvSpPr>
            <p:cNvPr id="13" name="Text 9"/>
            <p:cNvSpPr/>
            <p:nvPr/>
          </p:nvSpPr>
          <p:spPr>
            <a:xfrm>
              <a:off x="400050" y="1896666"/>
              <a:ext cx="242888" cy="17145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ctr">
              <a:spAutoFit/>
            </a:bodyPr>
            <a:lstStyle/>
            <a:p>
              <a:pPr marL="0" indent="0">
                <a:buNone/>
              </a:pPr>
              <a:r>
                <a:rPr lang="en-US" sz="1013" b="1" dirty="0">
                  <a:solidFill>
                    <a:srgbClr val="333333"/>
                  </a:solidFill>
                  <a:latin typeface="Segoe UI" pitchFamily="34" charset="0"/>
                  <a:ea typeface="Segoe UI" pitchFamily="34" charset="-122"/>
                  <a:cs typeface="Segoe UI" pitchFamily="34" charset="-120"/>
                </a:rPr>
                <a:t>2</a:t>
              </a:r>
              <a:endParaRPr lang="en-US" sz="1013" dirty="0"/>
            </a:p>
          </p:txBody>
        </p:sp>
        <p:sp>
          <p:nvSpPr>
            <p:cNvPr id="14" name="Text 10"/>
            <p:cNvSpPr/>
            <p:nvPr/>
          </p:nvSpPr>
          <p:spPr>
            <a:xfrm>
              <a:off x="628650" y="1885950"/>
              <a:ext cx="2179820" cy="192881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>
              <a:spAutoFit/>
            </a:bodyPr>
            <a:lstStyle/>
            <a:p>
              <a:pPr marL="0" indent="0">
                <a:buNone/>
              </a:pPr>
              <a:r>
                <a:rPr lang="en-US" sz="1013" dirty="0">
                  <a:solidFill>
                    <a:srgbClr val="FFFFFF"/>
                  </a:solidFill>
                  <a:latin typeface="Segoe UI" pitchFamily="34" charset="0"/>
                  <a:ea typeface="Segoe UI" pitchFamily="34" charset="-122"/>
                  <a:cs typeface="Segoe UI" pitchFamily="34" charset="-120"/>
                </a:rPr>
                <a:t>Usar set para mostrar apenas únicas</a:t>
              </a:r>
              <a:endParaRPr lang="en-US" sz="1013" dirty="0"/>
            </a:p>
          </p:txBody>
        </p:sp>
        <p:sp>
          <p:nvSpPr>
            <p:cNvPr id="15" name="Shape 11"/>
            <p:cNvSpPr/>
            <p:nvPr/>
          </p:nvSpPr>
          <p:spPr>
            <a:xfrm>
              <a:off x="442466" y="2284549"/>
              <a:ext cx="584448" cy="300038"/>
            </a:xfrm>
            <a:prstGeom prst="rect">
              <a:avLst/>
            </a:prstGeom>
            <a:solidFill>
              <a:srgbClr val="FFFFFF">
                <a:alpha val="10000"/>
              </a:srgbClr>
            </a:solidFill>
            <a:ln/>
          </p:spPr>
          <p:txBody>
            <a:bodyPr/>
            <a:lstStyle/>
            <a:p>
              <a:endParaRPr lang="pt-BR"/>
            </a:p>
          </p:txBody>
        </p:sp>
        <p:sp>
          <p:nvSpPr>
            <p:cNvPr id="16" name="Text 12"/>
            <p:cNvSpPr/>
            <p:nvPr/>
          </p:nvSpPr>
          <p:spPr>
            <a:xfrm>
              <a:off x="442466" y="2284549"/>
              <a:ext cx="655886" cy="300038"/>
            </a:xfrm>
            <a:prstGeom prst="rect">
              <a:avLst/>
            </a:prstGeom>
            <a:noFill/>
            <a:ln/>
          </p:spPr>
          <p:txBody>
            <a:bodyPr wrap="none" lIns="136017" tIns="68072" rIns="136017" bIns="68072" rtlCol="0" anchor="ctr">
              <a:spAutoFit/>
            </a:bodyPr>
            <a:lstStyle/>
            <a:p>
              <a:pPr marL="0" indent="0">
                <a:buNone/>
              </a:pPr>
              <a:r>
                <a:rPr lang="en-US" sz="900" dirty="0">
                  <a:solidFill>
                    <a:srgbClr val="FFFFFF"/>
                  </a:solidFill>
                  <a:latin typeface="Segoe UI" pitchFamily="34" charset="0"/>
                  <a:ea typeface="Segoe UI" pitchFamily="34" charset="-122"/>
                  <a:cs typeface="Segoe UI" pitchFamily="34" charset="-120"/>
                </a:rPr>
                <a:t>Python</a:t>
              </a:r>
              <a:endParaRPr lang="en-US" sz="900" dirty="0"/>
            </a:p>
          </p:txBody>
        </p:sp>
        <p:sp>
          <p:nvSpPr>
            <p:cNvPr id="17" name="Shape 13"/>
            <p:cNvSpPr/>
            <p:nvPr/>
          </p:nvSpPr>
          <p:spPr>
            <a:xfrm>
              <a:off x="1095449" y="2284549"/>
              <a:ext cx="470036" cy="300038"/>
            </a:xfrm>
            <a:prstGeom prst="rect">
              <a:avLst/>
            </a:prstGeom>
            <a:solidFill>
              <a:srgbClr val="FFFFFF">
                <a:alpha val="10000"/>
              </a:srgbClr>
            </a:solidFill>
            <a:ln/>
          </p:spPr>
          <p:txBody>
            <a:bodyPr/>
            <a:lstStyle/>
            <a:p>
              <a:endParaRPr lang="pt-BR"/>
            </a:p>
          </p:txBody>
        </p:sp>
        <p:sp>
          <p:nvSpPr>
            <p:cNvPr id="18" name="Text 14"/>
            <p:cNvSpPr/>
            <p:nvPr/>
          </p:nvSpPr>
          <p:spPr>
            <a:xfrm>
              <a:off x="1095449" y="2284549"/>
              <a:ext cx="541474" cy="300038"/>
            </a:xfrm>
            <a:prstGeom prst="rect">
              <a:avLst/>
            </a:prstGeom>
            <a:noFill/>
            <a:ln/>
          </p:spPr>
          <p:txBody>
            <a:bodyPr wrap="none" lIns="136017" tIns="68072" rIns="136017" bIns="68072" rtlCol="0" anchor="ctr">
              <a:spAutoFit/>
            </a:bodyPr>
            <a:lstStyle/>
            <a:p>
              <a:pPr marL="0" indent="0">
                <a:buNone/>
              </a:pPr>
              <a:r>
                <a:rPr lang="en-US" sz="900" dirty="0">
                  <a:solidFill>
                    <a:srgbClr val="FFFFFF"/>
                  </a:solidFill>
                  <a:latin typeface="Segoe UI" pitchFamily="34" charset="0"/>
                  <a:ea typeface="Segoe UI" pitchFamily="34" charset="-122"/>
                  <a:cs typeface="Segoe UI" pitchFamily="34" charset="-120"/>
                </a:rPr>
                <a:t>Java</a:t>
              </a:r>
              <a:endParaRPr lang="en-US" sz="900" dirty="0"/>
            </a:p>
          </p:txBody>
        </p:sp>
        <p:sp>
          <p:nvSpPr>
            <p:cNvPr id="19" name="Shape 15"/>
            <p:cNvSpPr/>
            <p:nvPr/>
          </p:nvSpPr>
          <p:spPr>
            <a:xfrm>
              <a:off x="1634021" y="2284549"/>
              <a:ext cx="598736" cy="300038"/>
            </a:xfrm>
            <a:prstGeom prst="rect">
              <a:avLst/>
            </a:prstGeom>
            <a:solidFill>
              <a:srgbClr val="FFFFFF">
                <a:alpha val="10000"/>
              </a:srgbClr>
            </a:solidFill>
            <a:ln w="99">
              <a:solidFill>
                <a:srgbClr val="FFD43B"/>
              </a:solidFill>
              <a:prstDash val="dash"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20" name="Text 16"/>
            <p:cNvSpPr/>
            <p:nvPr/>
          </p:nvSpPr>
          <p:spPr>
            <a:xfrm>
              <a:off x="1634021" y="2284549"/>
              <a:ext cx="670173" cy="300038"/>
            </a:xfrm>
            <a:prstGeom prst="rect">
              <a:avLst/>
            </a:prstGeom>
            <a:noFill/>
            <a:ln/>
          </p:spPr>
          <p:txBody>
            <a:bodyPr wrap="none" lIns="136017" tIns="68072" rIns="136017" bIns="68072" rtlCol="0" anchor="ctr">
              <a:spAutoFit/>
            </a:bodyPr>
            <a:lstStyle/>
            <a:p>
              <a:pPr marL="0" indent="0">
                <a:buNone/>
              </a:pPr>
              <a:r>
                <a:rPr lang="en-US" sz="900" dirty="0">
                  <a:solidFill>
                    <a:srgbClr val="FFFFFF"/>
                  </a:solidFill>
                  <a:latin typeface="Segoe UI" pitchFamily="34" charset="0"/>
                  <a:ea typeface="Segoe UI" pitchFamily="34" charset="-122"/>
                  <a:cs typeface="Segoe UI" pitchFamily="34" charset="-120"/>
                </a:rPr>
                <a:t>Python</a:t>
              </a:r>
              <a:endParaRPr lang="en-US" sz="900" dirty="0"/>
            </a:p>
          </p:txBody>
        </p:sp>
        <p:sp>
          <p:nvSpPr>
            <p:cNvPr id="21" name="Shape 17"/>
            <p:cNvSpPr/>
            <p:nvPr/>
          </p:nvSpPr>
          <p:spPr>
            <a:xfrm>
              <a:off x="2294148" y="2284549"/>
              <a:ext cx="444643" cy="300038"/>
            </a:xfrm>
            <a:prstGeom prst="rect">
              <a:avLst/>
            </a:prstGeom>
            <a:solidFill>
              <a:srgbClr val="FFFFFF">
                <a:alpha val="10000"/>
              </a:srgbClr>
            </a:solidFill>
            <a:ln/>
          </p:spPr>
          <p:txBody>
            <a:bodyPr/>
            <a:lstStyle/>
            <a:p>
              <a:endParaRPr lang="pt-BR"/>
            </a:p>
          </p:txBody>
        </p:sp>
        <p:sp>
          <p:nvSpPr>
            <p:cNvPr id="22" name="Text 18"/>
            <p:cNvSpPr/>
            <p:nvPr/>
          </p:nvSpPr>
          <p:spPr>
            <a:xfrm>
              <a:off x="2294148" y="2284549"/>
              <a:ext cx="516080" cy="300038"/>
            </a:xfrm>
            <a:prstGeom prst="rect">
              <a:avLst/>
            </a:prstGeom>
            <a:noFill/>
            <a:ln/>
          </p:spPr>
          <p:txBody>
            <a:bodyPr wrap="none" lIns="136017" tIns="68072" rIns="136017" bIns="68072" rtlCol="0" anchor="ctr">
              <a:spAutoFit/>
            </a:bodyPr>
            <a:lstStyle/>
            <a:p>
              <a:pPr marL="0" indent="0">
                <a:buNone/>
              </a:pPr>
              <a:r>
                <a:rPr lang="en-US" sz="900" dirty="0">
                  <a:solidFill>
                    <a:srgbClr val="FFFFFF"/>
                  </a:solidFill>
                  <a:latin typeface="Segoe UI" pitchFamily="34" charset="0"/>
                  <a:ea typeface="Segoe UI" pitchFamily="34" charset="-122"/>
                  <a:cs typeface="Segoe UI" pitchFamily="34" charset="-120"/>
                </a:rPr>
                <a:t>C++</a:t>
              </a:r>
              <a:endParaRPr lang="en-US" sz="900" dirty="0"/>
            </a:p>
          </p:txBody>
        </p:sp>
        <p:sp>
          <p:nvSpPr>
            <p:cNvPr id="23" name="Shape 19"/>
            <p:cNvSpPr/>
            <p:nvPr/>
          </p:nvSpPr>
          <p:spPr>
            <a:xfrm>
              <a:off x="2807326" y="2284549"/>
              <a:ext cx="762205" cy="300038"/>
            </a:xfrm>
            <a:prstGeom prst="rect">
              <a:avLst/>
            </a:prstGeom>
            <a:solidFill>
              <a:srgbClr val="FFFFFF">
                <a:alpha val="10000"/>
              </a:srgbClr>
            </a:solidFill>
            <a:ln/>
          </p:spPr>
          <p:txBody>
            <a:bodyPr/>
            <a:lstStyle/>
            <a:p>
              <a:endParaRPr lang="pt-BR"/>
            </a:p>
          </p:txBody>
        </p:sp>
        <p:sp>
          <p:nvSpPr>
            <p:cNvPr id="24" name="Text 20"/>
            <p:cNvSpPr/>
            <p:nvPr/>
          </p:nvSpPr>
          <p:spPr>
            <a:xfrm>
              <a:off x="2807326" y="2284549"/>
              <a:ext cx="833642" cy="300038"/>
            </a:xfrm>
            <a:prstGeom prst="rect">
              <a:avLst/>
            </a:prstGeom>
            <a:noFill/>
            <a:ln/>
          </p:spPr>
          <p:txBody>
            <a:bodyPr wrap="none" lIns="136017" tIns="68072" rIns="136017" bIns="68072" rtlCol="0" anchor="ctr">
              <a:spAutoFit/>
            </a:bodyPr>
            <a:lstStyle/>
            <a:p>
              <a:pPr marL="0" indent="0">
                <a:buNone/>
              </a:pPr>
              <a:r>
                <a:rPr lang="en-US" sz="900" dirty="0">
                  <a:solidFill>
                    <a:srgbClr val="FFFFFF"/>
                  </a:solidFill>
                  <a:latin typeface="Segoe UI" pitchFamily="34" charset="0"/>
                  <a:ea typeface="Segoe UI" pitchFamily="34" charset="-122"/>
                  <a:cs typeface="Segoe UI" pitchFamily="34" charset="-120"/>
                </a:rPr>
                <a:t>JavaScript</a:t>
              </a:r>
              <a:endParaRPr lang="en-US" sz="900" dirty="0"/>
            </a:p>
          </p:txBody>
        </p:sp>
        <p:sp>
          <p:nvSpPr>
            <p:cNvPr id="25" name="Shape 21"/>
            <p:cNvSpPr/>
            <p:nvPr/>
          </p:nvSpPr>
          <p:spPr>
            <a:xfrm>
              <a:off x="3638066" y="2284549"/>
              <a:ext cx="484324" cy="300038"/>
            </a:xfrm>
            <a:prstGeom prst="rect">
              <a:avLst/>
            </a:prstGeom>
            <a:solidFill>
              <a:srgbClr val="FFFFFF">
                <a:alpha val="10000"/>
              </a:srgbClr>
            </a:solidFill>
            <a:ln w="99">
              <a:solidFill>
                <a:srgbClr val="FFD43B"/>
              </a:solidFill>
              <a:prstDash val="dash"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26" name="Text 22"/>
            <p:cNvSpPr/>
            <p:nvPr/>
          </p:nvSpPr>
          <p:spPr>
            <a:xfrm>
              <a:off x="3638066" y="2284549"/>
              <a:ext cx="555761" cy="300038"/>
            </a:xfrm>
            <a:prstGeom prst="rect">
              <a:avLst/>
            </a:prstGeom>
            <a:noFill/>
            <a:ln/>
          </p:spPr>
          <p:txBody>
            <a:bodyPr wrap="none" lIns="136017" tIns="68072" rIns="136017" bIns="68072" rtlCol="0" anchor="ctr">
              <a:spAutoFit/>
            </a:bodyPr>
            <a:lstStyle/>
            <a:p>
              <a:pPr marL="0" indent="0">
                <a:buNone/>
              </a:pPr>
              <a:r>
                <a:rPr lang="en-US" sz="900" dirty="0">
                  <a:solidFill>
                    <a:srgbClr val="FFFFFF"/>
                  </a:solidFill>
                  <a:latin typeface="Segoe UI" pitchFamily="34" charset="0"/>
                  <a:ea typeface="Segoe UI" pitchFamily="34" charset="-122"/>
                  <a:cs typeface="Segoe UI" pitchFamily="34" charset="-120"/>
                </a:rPr>
                <a:t>Java</a:t>
              </a:r>
              <a:endParaRPr lang="en-US" sz="900" dirty="0"/>
            </a:p>
          </p:txBody>
        </p:sp>
        <p:sp>
          <p:nvSpPr>
            <p:cNvPr id="27" name="Shape 23"/>
            <p:cNvSpPr/>
            <p:nvPr/>
          </p:nvSpPr>
          <p:spPr>
            <a:xfrm>
              <a:off x="1772208" y="2638834"/>
              <a:ext cx="463618" cy="285750"/>
            </a:xfrm>
            <a:prstGeom prst="rect">
              <a:avLst/>
            </a:prstGeom>
            <a:solidFill>
              <a:srgbClr val="FFFFFF">
                <a:alpha val="10000"/>
              </a:srgbClr>
            </a:solidFill>
            <a:ln/>
          </p:spPr>
          <p:txBody>
            <a:bodyPr/>
            <a:lstStyle/>
            <a:p>
              <a:endParaRPr lang="pt-BR"/>
            </a:p>
          </p:txBody>
        </p:sp>
        <p:sp>
          <p:nvSpPr>
            <p:cNvPr id="28" name="Text 24"/>
            <p:cNvSpPr/>
            <p:nvPr/>
          </p:nvSpPr>
          <p:spPr>
            <a:xfrm>
              <a:off x="1772208" y="2638834"/>
              <a:ext cx="535056" cy="285750"/>
            </a:xfrm>
            <a:prstGeom prst="rect">
              <a:avLst/>
            </a:prstGeom>
            <a:noFill/>
            <a:ln/>
          </p:spPr>
          <p:txBody>
            <a:bodyPr wrap="none" lIns="136017" tIns="68072" rIns="136017" bIns="68072" rtlCol="0" anchor="ctr">
              <a:spAutoFit/>
            </a:bodyPr>
            <a:lstStyle/>
            <a:p>
              <a:pPr marL="0" indent="0">
                <a:buNone/>
              </a:pPr>
              <a:r>
                <a:rPr lang="en-US" sz="900" dirty="0">
                  <a:solidFill>
                    <a:srgbClr val="FFFFFF"/>
                  </a:solidFill>
                  <a:latin typeface="Segoe UI" pitchFamily="34" charset="0"/>
                  <a:ea typeface="Segoe UI" pitchFamily="34" charset="-122"/>
                  <a:cs typeface="Segoe UI" pitchFamily="34" charset="-120"/>
                </a:rPr>
                <a:t>PHP</a:t>
              </a:r>
              <a:endParaRPr lang="en-US" sz="900" dirty="0"/>
            </a:p>
          </p:txBody>
        </p:sp>
        <p:sp>
          <p:nvSpPr>
            <p:cNvPr id="29" name="Shape 25"/>
            <p:cNvSpPr/>
            <p:nvPr/>
          </p:nvSpPr>
          <p:spPr>
            <a:xfrm>
              <a:off x="2304362" y="2638834"/>
              <a:ext cx="495430" cy="285750"/>
            </a:xfrm>
            <a:prstGeom prst="rect">
              <a:avLst/>
            </a:prstGeom>
            <a:solidFill>
              <a:srgbClr val="FFFFFF">
                <a:alpha val="10000"/>
              </a:srgbClr>
            </a:solidFill>
            <a:ln/>
          </p:spPr>
          <p:txBody>
            <a:bodyPr/>
            <a:lstStyle/>
            <a:p>
              <a:endParaRPr lang="pt-BR"/>
            </a:p>
          </p:txBody>
        </p:sp>
        <p:sp>
          <p:nvSpPr>
            <p:cNvPr id="30" name="Text 26"/>
            <p:cNvSpPr/>
            <p:nvPr/>
          </p:nvSpPr>
          <p:spPr>
            <a:xfrm>
              <a:off x="2304362" y="2638834"/>
              <a:ext cx="566868" cy="285750"/>
            </a:xfrm>
            <a:prstGeom prst="rect">
              <a:avLst/>
            </a:prstGeom>
            <a:noFill/>
            <a:ln/>
          </p:spPr>
          <p:txBody>
            <a:bodyPr wrap="none" lIns="136017" tIns="68072" rIns="136017" bIns="68072" rtlCol="0" anchor="ctr">
              <a:spAutoFit/>
            </a:bodyPr>
            <a:lstStyle/>
            <a:p>
              <a:pPr marL="0" indent="0">
                <a:buNone/>
              </a:pPr>
              <a:r>
                <a:rPr lang="en-US" sz="900" dirty="0">
                  <a:solidFill>
                    <a:srgbClr val="FFFFFF"/>
                  </a:solidFill>
                  <a:latin typeface="Segoe UI" pitchFamily="34" charset="0"/>
                  <a:ea typeface="Segoe UI" pitchFamily="34" charset="-122"/>
                  <a:cs typeface="Segoe UI" pitchFamily="34" charset="-120"/>
                </a:rPr>
                <a:t>Ruby</a:t>
              </a:r>
              <a:endParaRPr lang="en-US" sz="900" dirty="0"/>
            </a:p>
          </p:txBody>
        </p:sp>
        <p:pic>
          <p:nvPicPr>
            <p:cNvPr id="31" name="Image 2" descr="preencoded.pn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221706" y="3108871"/>
              <a:ext cx="128588" cy="171450"/>
            </a:xfrm>
            <a:prstGeom prst="rect">
              <a:avLst/>
            </a:prstGeom>
          </p:spPr>
        </p:pic>
        <p:sp>
          <p:nvSpPr>
            <p:cNvPr id="32" name="Shape 27"/>
            <p:cNvSpPr/>
            <p:nvPr/>
          </p:nvSpPr>
          <p:spPr>
            <a:xfrm>
              <a:off x="400050" y="3444627"/>
              <a:ext cx="3771900" cy="965746"/>
            </a:xfrm>
            <a:prstGeom prst="rect">
              <a:avLst/>
            </a:prstGeom>
            <a:solidFill>
              <a:srgbClr val="FFFFFF">
                <a:alpha val="10000"/>
              </a:srgbClr>
            </a:solidFill>
            <a:ln w="198">
              <a:solidFill>
                <a:srgbClr val="FFD43B"/>
              </a:solidFill>
              <a:prstDash val="dash"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33" name="Shape 28"/>
            <p:cNvSpPr/>
            <p:nvPr/>
          </p:nvSpPr>
          <p:spPr>
            <a:xfrm>
              <a:off x="786454" y="3593195"/>
              <a:ext cx="584448" cy="285750"/>
            </a:xfrm>
            <a:prstGeom prst="rect">
              <a:avLst/>
            </a:prstGeom>
            <a:solidFill>
              <a:srgbClr val="FFFFFF">
                <a:alpha val="10000"/>
              </a:srgbClr>
            </a:solidFill>
            <a:ln/>
          </p:spPr>
          <p:txBody>
            <a:bodyPr/>
            <a:lstStyle/>
            <a:p>
              <a:endParaRPr lang="pt-BR"/>
            </a:p>
          </p:txBody>
        </p:sp>
        <p:sp>
          <p:nvSpPr>
            <p:cNvPr id="34" name="Text 29"/>
            <p:cNvSpPr/>
            <p:nvPr/>
          </p:nvSpPr>
          <p:spPr>
            <a:xfrm>
              <a:off x="786454" y="3593195"/>
              <a:ext cx="655886" cy="285750"/>
            </a:xfrm>
            <a:prstGeom prst="rect">
              <a:avLst/>
            </a:prstGeom>
            <a:noFill/>
            <a:ln/>
          </p:spPr>
          <p:txBody>
            <a:bodyPr wrap="none" lIns="136017" tIns="68072" rIns="136017" bIns="68072" rtlCol="0" anchor="ctr">
              <a:spAutoFit/>
            </a:bodyPr>
            <a:lstStyle/>
            <a:p>
              <a:pPr marL="0" indent="0">
                <a:buNone/>
              </a:pPr>
              <a:r>
                <a:rPr lang="en-US" sz="900" dirty="0">
                  <a:solidFill>
                    <a:srgbClr val="FFFFFF"/>
                  </a:solidFill>
                  <a:latin typeface="Segoe UI" pitchFamily="34" charset="0"/>
                  <a:ea typeface="Segoe UI" pitchFamily="34" charset="-122"/>
                  <a:cs typeface="Segoe UI" pitchFamily="34" charset="-120"/>
                </a:rPr>
                <a:t>Python</a:t>
              </a:r>
              <a:endParaRPr lang="en-US" sz="900" dirty="0"/>
            </a:p>
          </p:txBody>
        </p:sp>
        <p:sp>
          <p:nvSpPr>
            <p:cNvPr id="35" name="Shape 30"/>
            <p:cNvSpPr/>
            <p:nvPr/>
          </p:nvSpPr>
          <p:spPr>
            <a:xfrm>
              <a:off x="1439438" y="3593195"/>
              <a:ext cx="470036" cy="285750"/>
            </a:xfrm>
            <a:prstGeom prst="rect">
              <a:avLst/>
            </a:prstGeom>
            <a:solidFill>
              <a:srgbClr val="FFFFFF">
                <a:alpha val="10000"/>
              </a:srgbClr>
            </a:solidFill>
            <a:ln/>
          </p:spPr>
          <p:txBody>
            <a:bodyPr/>
            <a:lstStyle/>
            <a:p>
              <a:endParaRPr lang="pt-BR"/>
            </a:p>
          </p:txBody>
        </p:sp>
        <p:sp>
          <p:nvSpPr>
            <p:cNvPr id="36" name="Text 31"/>
            <p:cNvSpPr/>
            <p:nvPr/>
          </p:nvSpPr>
          <p:spPr>
            <a:xfrm>
              <a:off x="1439438" y="3593195"/>
              <a:ext cx="541474" cy="285750"/>
            </a:xfrm>
            <a:prstGeom prst="rect">
              <a:avLst/>
            </a:prstGeom>
            <a:noFill/>
            <a:ln/>
          </p:spPr>
          <p:txBody>
            <a:bodyPr wrap="none" lIns="136017" tIns="68072" rIns="136017" bIns="68072" rtlCol="0" anchor="ctr">
              <a:spAutoFit/>
            </a:bodyPr>
            <a:lstStyle/>
            <a:p>
              <a:pPr marL="0" indent="0">
                <a:buNone/>
              </a:pPr>
              <a:r>
                <a:rPr lang="en-US" sz="900" dirty="0">
                  <a:solidFill>
                    <a:srgbClr val="FFFFFF"/>
                  </a:solidFill>
                  <a:latin typeface="Segoe UI" pitchFamily="34" charset="0"/>
                  <a:ea typeface="Segoe UI" pitchFamily="34" charset="-122"/>
                  <a:cs typeface="Segoe UI" pitchFamily="34" charset="-120"/>
                </a:rPr>
                <a:t>Java</a:t>
              </a:r>
              <a:endParaRPr lang="en-US" sz="900" dirty="0"/>
            </a:p>
          </p:txBody>
        </p:sp>
        <p:sp>
          <p:nvSpPr>
            <p:cNvPr id="37" name="Shape 32"/>
            <p:cNvSpPr/>
            <p:nvPr/>
          </p:nvSpPr>
          <p:spPr>
            <a:xfrm>
              <a:off x="1978009" y="3593195"/>
              <a:ext cx="444643" cy="285750"/>
            </a:xfrm>
            <a:prstGeom prst="rect">
              <a:avLst/>
            </a:prstGeom>
            <a:solidFill>
              <a:srgbClr val="FFFFFF">
                <a:alpha val="10000"/>
              </a:srgbClr>
            </a:solidFill>
            <a:ln/>
          </p:spPr>
          <p:txBody>
            <a:bodyPr/>
            <a:lstStyle/>
            <a:p>
              <a:endParaRPr lang="pt-BR"/>
            </a:p>
          </p:txBody>
        </p:sp>
        <p:sp>
          <p:nvSpPr>
            <p:cNvPr id="38" name="Text 33"/>
            <p:cNvSpPr/>
            <p:nvPr/>
          </p:nvSpPr>
          <p:spPr>
            <a:xfrm>
              <a:off x="1978009" y="3593195"/>
              <a:ext cx="516080" cy="285750"/>
            </a:xfrm>
            <a:prstGeom prst="rect">
              <a:avLst/>
            </a:prstGeom>
            <a:noFill/>
            <a:ln/>
          </p:spPr>
          <p:txBody>
            <a:bodyPr wrap="none" lIns="136017" tIns="68072" rIns="136017" bIns="68072" rtlCol="0" anchor="ctr">
              <a:spAutoFit/>
            </a:bodyPr>
            <a:lstStyle/>
            <a:p>
              <a:pPr marL="0" indent="0">
                <a:buNone/>
              </a:pPr>
              <a:r>
                <a:rPr lang="en-US" sz="900" dirty="0">
                  <a:solidFill>
                    <a:srgbClr val="FFFFFF"/>
                  </a:solidFill>
                  <a:latin typeface="Segoe UI" pitchFamily="34" charset="0"/>
                  <a:ea typeface="Segoe UI" pitchFamily="34" charset="-122"/>
                  <a:cs typeface="Segoe UI" pitchFamily="34" charset="-120"/>
                </a:rPr>
                <a:t>C++</a:t>
              </a:r>
              <a:endParaRPr lang="en-US" sz="900" dirty="0"/>
            </a:p>
          </p:txBody>
        </p:sp>
        <p:sp>
          <p:nvSpPr>
            <p:cNvPr id="39" name="Shape 34"/>
            <p:cNvSpPr/>
            <p:nvPr/>
          </p:nvSpPr>
          <p:spPr>
            <a:xfrm>
              <a:off x="2491187" y="3593195"/>
              <a:ext cx="762205" cy="285750"/>
            </a:xfrm>
            <a:prstGeom prst="rect">
              <a:avLst/>
            </a:prstGeom>
            <a:solidFill>
              <a:srgbClr val="FFFFFF">
                <a:alpha val="10000"/>
              </a:srgbClr>
            </a:solidFill>
            <a:ln/>
          </p:spPr>
          <p:txBody>
            <a:bodyPr/>
            <a:lstStyle/>
            <a:p>
              <a:endParaRPr lang="pt-BR"/>
            </a:p>
          </p:txBody>
        </p:sp>
        <p:sp>
          <p:nvSpPr>
            <p:cNvPr id="40" name="Text 35"/>
            <p:cNvSpPr/>
            <p:nvPr/>
          </p:nvSpPr>
          <p:spPr>
            <a:xfrm>
              <a:off x="2491187" y="3593195"/>
              <a:ext cx="833642" cy="285750"/>
            </a:xfrm>
            <a:prstGeom prst="rect">
              <a:avLst/>
            </a:prstGeom>
            <a:noFill/>
            <a:ln/>
          </p:spPr>
          <p:txBody>
            <a:bodyPr wrap="none" lIns="136017" tIns="68072" rIns="136017" bIns="68072" rtlCol="0" anchor="ctr">
              <a:spAutoFit/>
            </a:bodyPr>
            <a:lstStyle/>
            <a:p>
              <a:pPr marL="0" indent="0">
                <a:buNone/>
              </a:pPr>
              <a:r>
                <a:rPr lang="en-US" sz="900" dirty="0">
                  <a:solidFill>
                    <a:srgbClr val="FFFFFF"/>
                  </a:solidFill>
                  <a:latin typeface="Segoe UI" pitchFamily="34" charset="0"/>
                  <a:ea typeface="Segoe UI" pitchFamily="34" charset="-122"/>
                  <a:cs typeface="Segoe UI" pitchFamily="34" charset="-120"/>
                </a:rPr>
                <a:t>JavaScript</a:t>
              </a:r>
              <a:endParaRPr lang="en-US" sz="900" dirty="0"/>
            </a:p>
          </p:txBody>
        </p:sp>
        <p:sp>
          <p:nvSpPr>
            <p:cNvPr id="41" name="Shape 36"/>
            <p:cNvSpPr/>
            <p:nvPr/>
          </p:nvSpPr>
          <p:spPr>
            <a:xfrm>
              <a:off x="3321927" y="3593195"/>
              <a:ext cx="463618" cy="285750"/>
            </a:xfrm>
            <a:prstGeom prst="rect">
              <a:avLst/>
            </a:prstGeom>
            <a:solidFill>
              <a:srgbClr val="FFFFFF">
                <a:alpha val="10000"/>
              </a:srgbClr>
            </a:solidFill>
            <a:ln/>
          </p:spPr>
          <p:txBody>
            <a:bodyPr/>
            <a:lstStyle/>
            <a:p>
              <a:endParaRPr lang="pt-BR"/>
            </a:p>
          </p:txBody>
        </p:sp>
        <p:sp>
          <p:nvSpPr>
            <p:cNvPr id="42" name="Text 37"/>
            <p:cNvSpPr/>
            <p:nvPr/>
          </p:nvSpPr>
          <p:spPr>
            <a:xfrm>
              <a:off x="3321927" y="3593195"/>
              <a:ext cx="535056" cy="285750"/>
            </a:xfrm>
            <a:prstGeom prst="rect">
              <a:avLst/>
            </a:prstGeom>
            <a:noFill/>
            <a:ln/>
          </p:spPr>
          <p:txBody>
            <a:bodyPr wrap="none" lIns="136017" tIns="68072" rIns="136017" bIns="68072" rtlCol="0" anchor="ctr">
              <a:spAutoFit/>
            </a:bodyPr>
            <a:lstStyle/>
            <a:p>
              <a:pPr marL="0" indent="0">
                <a:buNone/>
              </a:pPr>
              <a:r>
                <a:rPr lang="en-US" sz="900" dirty="0">
                  <a:solidFill>
                    <a:srgbClr val="FFFFFF"/>
                  </a:solidFill>
                  <a:latin typeface="Segoe UI" pitchFamily="34" charset="0"/>
                  <a:ea typeface="Segoe UI" pitchFamily="34" charset="-122"/>
                  <a:cs typeface="Segoe UI" pitchFamily="34" charset="-120"/>
                </a:rPr>
                <a:t>PHP</a:t>
              </a:r>
              <a:endParaRPr lang="en-US" sz="900" dirty="0"/>
            </a:p>
          </p:txBody>
        </p:sp>
        <p:sp>
          <p:nvSpPr>
            <p:cNvPr id="43" name="Shape 38"/>
            <p:cNvSpPr/>
            <p:nvPr/>
          </p:nvSpPr>
          <p:spPr>
            <a:xfrm>
              <a:off x="2038285" y="3947480"/>
              <a:ext cx="495430" cy="285750"/>
            </a:xfrm>
            <a:prstGeom prst="rect">
              <a:avLst/>
            </a:prstGeom>
            <a:solidFill>
              <a:srgbClr val="FFFFFF">
                <a:alpha val="10000"/>
              </a:srgbClr>
            </a:solidFill>
            <a:ln/>
          </p:spPr>
          <p:txBody>
            <a:bodyPr/>
            <a:lstStyle/>
            <a:p>
              <a:endParaRPr lang="pt-BR"/>
            </a:p>
          </p:txBody>
        </p:sp>
        <p:sp>
          <p:nvSpPr>
            <p:cNvPr id="44" name="Text 39"/>
            <p:cNvSpPr/>
            <p:nvPr/>
          </p:nvSpPr>
          <p:spPr>
            <a:xfrm>
              <a:off x="2038285" y="3947480"/>
              <a:ext cx="566868" cy="285750"/>
            </a:xfrm>
            <a:prstGeom prst="rect">
              <a:avLst/>
            </a:prstGeom>
            <a:noFill/>
            <a:ln/>
          </p:spPr>
          <p:txBody>
            <a:bodyPr wrap="none" lIns="136017" tIns="68072" rIns="136017" bIns="68072" rtlCol="0" anchor="ctr">
              <a:spAutoFit/>
            </a:bodyPr>
            <a:lstStyle/>
            <a:p>
              <a:pPr marL="0" indent="0">
                <a:buNone/>
              </a:pPr>
              <a:r>
                <a:rPr lang="en-US" sz="900" dirty="0">
                  <a:solidFill>
                    <a:srgbClr val="FFFFFF"/>
                  </a:solidFill>
                  <a:latin typeface="Segoe UI" pitchFamily="34" charset="0"/>
                  <a:ea typeface="Segoe UI" pitchFamily="34" charset="-122"/>
                  <a:cs typeface="Segoe UI" pitchFamily="34" charset="-120"/>
                </a:rPr>
                <a:t>Ruby</a:t>
              </a:r>
              <a:endParaRPr lang="en-US" sz="900" dirty="0"/>
            </a:p>
          </p:txBody>
        </p:sp>
        <p:sp>
          <p:nvSpPr>
            <p:cNvPr id="45" name="Shape 40"/>
            <p:cNvSpPr/>
            <p:nvPr/>
          </p:nvSpPr>
          <p:spPr>
            <a:xfrm>
              <a:off x="4572000" y="785813"/>
              <a:ext cx="4343400" cy="3507581"/>
            </a:xfrm>
            <a:prstGeom prst="rect">
              <a:avLst/>
            </a:prstGeom>
            <a:solidFill>
              <a:srgbClr val="F5F5F5"/>
            </a:solidFill>
            <a:ln/>
          </p:spPr>
          <p:txBody>
            <a:bodyPr/>
            <a:lstStyle/>
            <a:p>
              <a:endParaRPr lang="pt-BR"/>
            </a:p>
          </p:txBody>
        </p:sp>
        <p:sp>
          <p:nvSpPr>
            <p:cNvPr id="46" name="Shape 41"/>
            <p:cNvSpPr/>
            <p:nvPr/>
          </p:nvSpPr>
          <p:spPr>
            <a:xfrm>
              <a:off x="4572000" y="785813"/>
              <a:ext cx="35719" cy="3507581"/>
            </a:xfrm>
            <a:prstGeom prst="rect">
              <a:avLst/>
            </a:prstGeom>
            <a:solidFill>
              <a:srgbClr val="FFD43B"/>
            </a:solidFill>
            <a:ln/>
          </p:spPr>
          <p:txBody>
            <a:bodyPr/>
            <a:lstStyle/>
            <a:p>
              <a:endParaRPr lang="pt-BR"/>
            </a:p>
          </p:txBody>
        </p:sp>
        <p:sp>
          <p:nvSpPr>
            <p:cNvPr id="47" name="Text 42"/>
            <p:cNvSpPr/>
            <p:nvPr/>
          </p:nvSpPr>
          <p:spPr>
            <a:xfrm>
              <a:off x="4686300" y="923330"/>
              <a:ext cx="2386403" cy="146447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>
              <a:spAutoFit/>
            </a:bodyPr>
            <a:lstStyle/>
            <a:p>
              <a:pPr marL="0" indent="0">
                <a:buNone/>
              </a:pPr>
              <a:r>
                <a:rPr lang="en-US" sz="1013" dirty="0">
                  <a:solidFill>
                    <a:srgbClr val="333333"/>
                  </a:solidFill>
                  <a:latin typeface="Courier New" pitchFamily="34" charset="0"/>
                  <a:ea typeface="Courier New" pitchFamily="34" charset="-122"/>
                  <a:cs typeface="Courier New" pitchFamily="34" charset="-120"/>
                </a:rPr>
                <a:t># Lista com palavras repetidas</a:t>
              </a:r>
              <a:endParaRPr lang="en-US" sz="1013" dirty="0"/>
            </a:p>
          </p:txBody>
        </p:sp>
        <p:sp>
          <p:nvSpPr>
            <p:cNvPr id="48" name="Text 43"/>
            <p:cNvSpPr/>
            <p:nvPr/>
          </p:nvSpPr>
          <p:spPr>
            <a:xfrm>
              <a:off x="4686300" y="1116211"/>
              <a:ext cx="1151762" cy="146447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ctr">
              <a:spAutoFit/>
            </a:bodyPr>
            <a:lstStyle/>
            <a:p>
              <a:pPr marL="0" indent="0">
                <a:buNone/>
              </a:pPr>
              <a:r>
                <a:rPr lang="en-US" sz="1013" dirty="0">
                  <a:solidFill>
                    <a:srgbClr val="333333"/>
                  </a:solidFill>
                  <a:latin typeface="Courier New" pitchFamily="34" charset="0"/>
                  <a:ea typeface="Courier New" pitchFamily="34" charset="-122"/>
                  <a:cs typeface="Courier New" pitchFamily="34" charset="-120"/>
                </a:rPr>
                <a:t>linguagens = [</a:t>
              </a:r>
              <a:endParaRPr lang="en-US" sz="1013" dirty="0"/>
            </a:p>
          </p:txBody>
        </p:sp>
        <p:sp>
          <p:nvSpPr>
            <p:cNvPr id="49" name="Text 44"/>
            <p:cNvSpPr/>
            <p:nvPr/>
          </p:nvSpPr>
          <p:spPr>
            <a:xfrm>
              <a:off x="4686300" y="1309092"/>
              <a:ext cx="3003724" cy="146447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>
              <a:spAutoFit/>
            </a:bodyPr>
            <a:lstStyle/>
            <a:p>
              <a:pPr marL="0" indent="0">
                <a:buNone/>
              </a:pPr>
              <a:r>
                <a:rPr lang="en-US" sz="1013" dirty="0">
                  <a:solidFill>
                    <a:srgbClr val="333333"/>
                  </a:solidFill>
                  <a:latin typeface="Courier New" pitchFamily="34" charset="0"/>
                  <a:ea typeface="Courier New" pitchFamily="34" charset="-122"/>
                  <a:cs typeface="Courier New" pitchFamily="34" charset="-120"/>
                </a:rPr>
                <a:t>"Python", "Java", "Python", "C++",</a:t>
              </a:r>
              <a:endParaRPr lang="en-US" sz="1013" dirty="0"/>
            </a:p>
          </p:txBody>
        </p:sp>
        <p:sp>
          <p:nvSpPr>
            <p:cNvPr id="50" name="Text 45"/>
            <p:cNvSpPr/>
            <p:nvPr/>
          </p:nvSpPr>
          <p:spPr>
            <a:xfrm>
              <a:off x="4686300" y="1501973"/>
              <a:ext cx="3080882" cy="146447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>
              <a:spAutoFit/>
            </a:bodyPr>
            <a:lstStyle/>
            <a:p>
              <a:pPr marL="0" indent="0">
                <a:buNone/>
              </a:pPr>
              <a:r>
                <a:rPr lang="en-US" sz="1013" dirty="0">
                  <a:solidFill>
                    <a:srgbClr val="333333"/>
                  </a:solidFill>
                  <a:latin typeface="Courier New" pitchFamily="34" charset="0"/>
                  <a:ea typeface="Courier New" pitchFamily="34" charset="-122"/>
                  <a:cs typeface="Courier New" pitchFamily="34" charset="-120"/>
                </a:rPr>
                <a:t>"JavaScript", "Java", "PHP", "Ruby"</a:t>
              </a:r>
              <a:endParaRPr lang="en-US" sz="1013" dirty="0"/>
            </a:p>
          </p:txBody>
        </p:sp>
        <p:sp>
          <p:nvSpPr>
            <p:cNvPr id="51" name="Text 46"/>
            <p:cNvSpPr/>
            <p:nvPr/>
          </p:nvSpPr>
          <p:spPr>
            <a:xfrm>
              <a:off x="4686300" y="1694855"/>
              <a:ext cx="148623" cy="146447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ctr">
              <a:spAutoFit/>
            </a:bodyPr>
            <a:lstStyle/>
            <a:p>
              <a:pPr marL="0" indent="0">
                <a:buNone/>
              </a:pPr>
              <a:r>
                <a:rPr lang="en-US" sz="1013" dirty="0">
                  <a:solidFill>
                    <a:srgbClr val="333333"/>
                  </a:solidFill>
                  <a:latin typeface="Courier New" pitchFamily="34" charset="0"/>
                  <a:ea typeface="Courier New" pitchFamily="34" charset="-122"/>
                  <a:cs typeface="Courier New" pitchFamily="34" charset="-120"/>
                </a:rPr>
                <a:t>]</a:t>
              </a:r>
              <a:endParaRPr lang="en-US" sz="1013" dirty="0"/>
            </a:p>
          </p:txBody>
        </p:sp>
        <p:sp>
          <p:nvSpPr>
            <p:cNvPr id="52" name="Text 47"/>
            <p:cNvSpPr/>
            <p:nvPr/>
          </p:nvSpPr>
          <p:spPr>
            <a:xfrm>
              <a:off x="4686300" y="2080617"/>
              <a:ext cx="1923399" cy="146447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>
              <a:spAutoFit/>
            </a:bodyPr>
            <a:lstStyle/>
            <a:p>
              <a:pPr marL="0" indent="0">
                <a:buNone/>
              </a:pPr>
              <a:r>
                <a:rPr lang="en-US" sz="1013" dirty="0">
                  <a:solidFill>
                    <a:srgbClr val="333333"/>
                  </a:solidFill>
                  <a:latin typeface="Courier New" pitchFamily="34" charset="0"/>
                  <a:ea typeface="Courier New" pitchFamily="34" charset="-122"/>
                  <a:cs typeface="Courier New" pitchFamily="34" charset="-120"/>
                </a:rPr>
                <a:t>print("Lista original:")</a:t>
              </a:r>
              <a:endParaRPr lang="en-US" sz="1013" dirty="0"/>
            </a:p>
          </p:txBody>
        </p:sp>
        <p:sp>
          <p:nvSpPr>
            <p:cNvPr id="53" name="Text 48"/>
            <p:cNvSpPr/>
            <p:nvPr/>
          </p:nvSpPr>
          <p:spPr>
            <a:xfrm>
              <a:off x="4686300" y="2273498"/>
              <a:ext cx="1383264" cy="146447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>
              <a:spAutoFit/>
            </a:bodyPr>
            <a:lstStyle/>
            <a:p>
              <a:pPr marL="0" indent="0">
                <a:buNone/>
              </a:pPr>
              <a:r>
                <a:rPr lang="en-US" sz="1013" dirty="0">
                  <a:solidFill>
                    <a:srgbClr val="333333"/>
                  </a:solidFill>
                  <a:latin typeface="Courier New" pitchFamily="34" charset="0"/>
                  <a:ea typeface="Courier New" pitchFamily="34" charset="-122"/>
                  <a:cs typeface="Courier New" pitchFamily="34" charset="-120"/>
                </a:rPr>
                <a:t>print(linguagens)</a:t>
              </a:r>
              <a:endParaRPr lang="en-US" sz="1013" dirty="0"/>
            </a:p>
          </p:txBody>
        </p:sp>
        <p:sp>
          <p:nvSpPr>
            <p:cNvPr id="54" name="Text 49"/>
            <p:cNvSpPr/>
            <p:nvPr/>
          </p:nvSpPr>
          <p:spPr>
            <a:xfrm>
              <a:off x="4686300" y="2466380"/>
              <a:ext cx="3543886" cy="146447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>
              <a:spAutoFit/>
            </a:bodyPr>
            <a:lstStyle/>
            <a:p>
              <a:pPr marL="0" indent="0">
                <a:buNone/>
              </a:pPr>
              <a:r>
                <a:rPr lang="en-US" sz="1013" dirty="0">
                  <a:solidFill>
                    <a:srgbClr val="333333"/>
                  </a:solidFill>
                  <a:latin typeface="Courier New" pitchFamily="34" charset="0"/>
                  <a:ea typeface="Courier New" pitchFamily="34" charset="-122"/>
                  <a:cs typeface="Courier New" pitchFamily="34" charset="-120"/>
                </a:rPr>
                <a:t>print(f"Tamanho da lista: {len(linguagens)}")</a:t>
              </a:r>
              <a:endParaRPr lang="en-US" sz="1013" dirty="0"/>
            </a:p>
          </p:txBody>
        </p:sp>
        <p:sp>
          <p:nvSpPr>
            <p:cNvPr id="55" name="Text 50"/>
            <p:cNvSpPr/>
            <p:nvPr/>
          </p:nvSpPr>
          <p:spPr>
            <a:xfrm>
              <a:off x="4686300" y="2852142"/>
              <a:ext cx="4084020" cy="146447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>
              <a:spAutoFit/>
            </a:bodyPr>
            <a:lstStyle/>
            <a:p>
              <a:pPr marL="0" indent="0">
                <a:buNone/>
              </a:pPr>
              <a:r>
                <a:rPr lang="en-US" sz="1013" dirty="0">
                  <a:solidFill>
                    <a:srgbClr val="333333"/>
                  </a:solidFill>
                  <a:latin typeface="Courier New" pitchFamily="34" charset="0"/>
                  <a:ea typeface="Courier New" pitchFamily="34" charset="-122"/>
                  <a:cs typeface="Courier New" pitchFamily="34" charset="-120"/>
                </a:rPr>
                <a:t># Convertendo para conjunto para eliminar duplicatas</a:t>
              </a:r>
              <a:endParaRPr lang="en-US" sz="1013" dirty="0"/>
            </a:p>
          </p:txBody>
        </p:sp>
        <p:sp>
          <p:nvSpPr>
            <p:cNvPr id="56" name="Text 51"/>
            <p:cNvSpPr/>
            <p:nvPr/>
          </p:nvSpPr>
          <p:spPr>
            <a:xfrm>
              <a:off x="4686300" y="3045023"/>
              <a:ext cx="2772221" cy="146447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>
              <a:spAutoFit/>
            </a:bodyPr>
            <a:lstStyle/>
            <a:p>
              <a:pPr marL="0" indent="0">
                <a:buNone/>
              </a:pPr>
              <a:r>
                <a:rPr lang="en-US" sz="1013" dirty="0">
                  <a:solidFill>
                    <a:srgbClr val="333333"/>
                  </a:solidFill>
                  <a:latin typeface="Courier New" pitchFamily="34" charset="0"/>
                  <a:ea typeface="Courier New" pitchFamily="34" charset="-122"/>
                  <a:cs typeface="Courier New" pitchFamily="34" charset="-120"/>
                </a:rPr>
                <a:t>linguagens_unicas = set(linguagens)</a:t>
              </a:r>
              <a:endParaRPr lang="en-US" sz="1013" dirty="0"/>
            </a:p>
          </p:txBody>
        </p:sp>
        <p:sp>
          <p:nvSpPr>
            <p:cNvPr id="57" name="Text 52"/>
            <p:cNvSpPr/>
            <p:nvPr/>
          </p:nvSpPr>
          <p:spPr>
            <a:xfrm>
              <a:off x="4686300" y="3430786"/>
              <a:ext cx="2772221" cy="146447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>
              <a:spAutoFit/>
            </a:bodyPr>
            <a:lstStyle/>
            <a:p>
              <a:pPr marL="0" indent="0">
                <a:buNone/>
              </a:pPr>
              <a:r>
                <a:rPr lang="en-US" sz="1013" dirty="0">
                  <a:solidFill>
                    <a:srgbClr val="333333"/>
                  </a:solidFill>
                  <a:latin typeface="Courier New" pitchFamily="34" charset="0"/>
                  <a:ea typeface="Courier New" pitchFamily="34" charset="-122"/>
                  <a:cs typeface="Courier New" pitchFamily="34" charset="-120"/>
                </a:rPr>
                <a:t>print("\nConjunto sem duplicatas:")</a:t>
              </a:r>
              <a:endParaRPr lang="en-US" sz="1013" dirty="0"/>
            </a:p>
          </p:txBody>
        </p:sp>
        <p:sp>
          <p:nvSpPr>
            <p:cNvPr id="58" name="Text 53"/>
            <p:cNvSpPr/>
            <p:nvPr/>
          </p:nvSpPr>
          <p:spPr>
            <a:xfrm>
              <a:off x="4686300" y="3623667"/>
              <a:ext cx="1923399" cy="146447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>
              <a:spAutoFit/>
            </a:bodyPr>
            <a:lstStyle/>
            <a:p>
              <a:pPr marL="0" indent="0">
                <a:buNone/>
              </a:pPr>
              <a:r>
                <a:rPr lang="en-US" sz="1013" dirty="0">
                  <a:solidFill>
                    <a:srgbClr val="333333"/>
                  </a:solidFill>
                  <a:latin typeface="Courier New" pitchFamily="34" charset="0"/>
                  <a:ea typeface="Courier New" pitchFamily="34" charset="-122"/>
                  <a:cs typeface="Courier New" pitchFamily="34" charset="-120"/>
                </a:rPr>
                <a:t>print(linguagens_unicas)</a:t>
              </a:r>
              <a:endParaRPr lang="en-US" sz="1013" dirty="0"/>
            </a:p>
          </p:txBody>
        </p:sp>
        <p:sp>
          <p:nvSpPr>
            <p:cNvPr id="59" name="Text 54"/>
            <p:cNvSpPr/>
            <p:nvPr/>
          </p:nvSpPr>
          <p:spPr>
            <a:xfrm>
              <a:off x="4686300" y="3816548"/>
              <a:ext cx="2232059" cy="339328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>
              <a:spAutoFit/>
            </a:bodyPr>
            <a:lstStyle/>
            <a:p>
              <a:pPr marL="0" indent="0">
                <a:buNone/>
              </a:pPr>
              <a:r>
                <a:rPr lang="en-US" sz="1013" dirty="0">
                  <a:solidFill>
                    <a:srgbClr val="333333"/>
                  </a:solidFill>
                  <a:latin typeface="Courier New" pitchFamily="34" charset="0"/>
                  <a:ea typeface="Courier New" pitchFamily="34" charset="-122"/>
                  <a:cs typeface="Courier New" pitchFamily="34" charset="-120"/>
                </a:rPr>
                <a:t>print(f"Tamanho do conjunto: {len(linguagens_unicas)}")</a:t>
              </a:r>
              <a:endParaRPr lang="en-US" sz="1013" dirty="0"/>
            </a:p>
          </p:txBody>
        </p:sp>
        <p:sp>
          <p:nvSpPr>
            <p:cNvPr id="60" name="Shape 55"/>
            <p:cNvSpPr/>
            <p:nvPr/>
          </p:nvSpPr>
          <p:spPr>
            <a:xfrm>
              <a:off x="4572000" y="4407694"/>
              <a:ext cx="4343400" cy="1554435"/>
            </a:xfrm>
            <a:prstGeom prst="rect">
              <a:avLst/>
            </a:prstGeom>
            <a:solidFill>
              <a:srgbClr val="333333"/>
            </a:solidFill>
            <a:ln/>
          </p:spPr>
          <p:txBody>
            <a:bodyPr/>
            <a:lstStyle/>
            <a:p>
              <a:endParaRPr lang="pt-BR"/>
            </a:p>
          </p:txBody>
        </p:sp>
        <p:sp>
          <p:nvSpPr>
            <p:cNvPr id="61" name="Text 56"/>
            <p:cNvSpPr/>
            <p:nvPr/>
          </p:nvSpPr>
          <p:spPr>
            <a:xfrm>
              <a:off x="4663418" y="4520543"/>
              <a:ext cx="1100305" cy="12858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ctr">
              <a:spAutoFit/>
            </a:bodyPr>
            <a:lstStyle/>
            <a:p>
              <a:pPr marL="0" indent="0">
                <a:buNone/>
              </a:pPr>
              <a:r>
                <a:rPr lang="en-US" sz="900" dirty="0">
                  <a:solidFill>
                    <a:srgbClr val="FFD43B"/>
                  </a:solidFill>
                  <a:latin typeface="Courier New" pitchFamily="34" charset="0"/>
                  <a:ea typeface="Courier New" pitchFamily="34" charset="-122"/>
                  <a:cs typeface="Courier New" pitchFamily="34" charset="-120"/>
                </a:rPr>
                <a:t>Lista original:</a:t>
              </a:r>
              <a:endParaRPr lang="en-US" sz="900" dirty="0"/>
            </a:p>
          </p:txBody>
        </p:sp>
        <p:sp>
          <p:nvSpPr>
            <p:cNvPr id="62" name="Text 57"/>
            <p:cNvSpPr/>
            <p:nvPr/>
          </p:nvSpPr>
          <p:spPr>
            <a:xfrm>
              <a:off x="4663418" y="4691993"/>
              <a:ext cx="3981134" cy="300038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>
              <a:spAutoFit/>
            </a:bodyPr>
            <a:lstStyle/>
            <a:p>
              <a:pPr marL="0" indent="0">
                <a:buNone/>
              </a:pPr>
              <a:r>
                <a:rPr lang="en-US" sz="900" dirty="0">
                  <a:solidFill>
                    <a:srgbClr val="FFD43B"/>
                  </a:solidFill>
                  <a:latin typeface="Courier New" pitchFamily="34" charset="0"/>
                  <a:ea typeface="Courier New" pitchFamily="34" charset="-122"/>
                  <a:cs typeface="Courier New" pitchFamily="34" charset="-120"/>
                </a:rPr>
                <a:t>['Python', 'Java', 'Python', 'C++', 'JavaScript', 'Java', 'PHP', 'Ruby']</a:t>
              </a:r>
              <a:endParaRPr lang="en-US" sz="900" dirty="0"/>
            </a:p>
          </p:txBody>
        </p:sp>
        <p:sp>
          <p:nvSpPr>
            <p:cNvPr id="63" name="Text 58"/>
            <p:cNvSpPr/>
            <p:nvPr/>
          </p:nvSpPr>
          <p:spPr>
            <a:xfrm>
              <a:off x="4663418" y="5034893"/>
              <a:ext cx="1374670" cy="128588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>
              <a:spAutoFit/>
            </a:bodyPr>
            <a:lstStyle/>
            <a:p>
              <a:pPr marL="0" indent="0">
                <a:buNone/>
              </a:pPr>
              <a:r>
                <a:rPr lang="en-US" sz="900" dirty="0">
                  <a:solidFill>
                    <a:srgbClr val="FFD43B"/>
                  </a:solidFill>
                  <a:latin typeface="Courier New" pitchFamily="34" charset="0"/>
                  <a:ea typeface="Courier New" pitchFamily="34" charset="-122"/>
                  <a:cs typeface="Courier New" pitchFamily="34" charset="-120"/>
                </a:rPr>
                <a:t>Tamanho da lista: 8</a:t>
              </a:r>
              <a:endParaRPr lang="en-US" sz="900" dirty="0"/>
            </a:p>
          </p:txBody>
        </p:sp>
        <p:sp>
          <p:nvSpPr>
            <p:cNvPr id="64" name="Text 59"/>
            <p:cNvSpPr/>
            <p:nvPr/>
          </p:nvSpPr>
          <p:spPr>
            <a:xfrm>
              <a:off x="4663418" y="5377793"/>
              <a:ext cx="1717625" cy="128588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>
              <a:spAutoFit/>
            </a:bodyPr>
            <a:lstStyle/>
            <a:p>
              <a:pPr marL="0" indent="0">
                <a:buNone/>
              </a:pPr>
              <a:r>
                <a:rPr lang="en-US" sz="900" dirty="0">
                  <a:solidFill>
                    <a:srgbClr val="FFD43B"/>
                  </a:solidFill>
                  <a:latin typeface="Courier New" pitchFamily="34" charset="0"/>
                  <a:ea typeface="Courier New" pitchFamily="34" charset="-122"/>
                  <a:cs typeface="Courier New" pitchFamily="34" charset="-120"/>
                </a:rPr>
                <a:t>Conjunto sem duplicatas:</a:t>
              </a:r>
              <a:endParaRPr lang="en-US" sz="900" dirty="0"/>
            </a:p>
          </p:txBody>
        </p:sp>
        <p:sp>
          <p:nvSpPr>
            <p:cNvPr id="65" name="Text 60"/>
            <p:cNvSpPr/>
            <p:nvPr/>
          </p:nvSpPr>
          <p:spPr>
            <a:xfrm>
              <a:off x="4663418" y="5549243"/>
              <a:ext cx="3775360" cy="128588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>
              <a:spAutoFit/>
            </a:bodyPr>
            <a:lstStyle/>
            <a:p>
              <a:pPr marL="0" indent="0">
                <a:buNone/>
              </a:pPr>
              <a:r>
                <a:rPr lang="en-US" sz="900" dirty="0">
                  <a:solidFill>
                    <a:srgbClr val="FFD43B"/>
                  </a:solidFill>
                  <a:latin typeface="Courier New" pitchFamily="34" charset="0"/>
                  <a:ea typeface="Courier New" pitchFamily="34" charset="-122"/>
                  <a:cs typeface="Courier New" pitchFamily="34" charset="-120"/>
                </a:rPr>
                <a:t>{'Python', 'Java', 'C++', 'JavaScript', 'PHP', 'Ruby'}</a:t>
              </a:r>
              <a:endParaRPr lang="en-US" sz="900" dirty="0"/>
            </a:p>
          </p:txBody>
        </p:sp>
        <p:sp>
          <p:nvSpPr>
            <p:cNvPr id="66" name="Text 61"/>
            <p:cNvSpPr/>
            <p:nvPr/>
          </p:nvSpPr>
          <p:spPr>
            <a:xfrm>
              <a:off x="4663418" y="5720693"/>
              <a:ext cx="1580443" cy="128588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>
              <a:spAutoFit/>
            </a:bodyPr>
            <a:lstStyle/>
            <a:p>
              <a:pPr marL="0" indent="0">
                <a:buNone/>
              </a:pPr>
              <a:r>
                <a:rPr lang="en-US" sz="900" dirty="0">
                  <a:solidFill>
                    <a:srgbClr val="FFD43B"/>
                  </a:solidFill>
                  <a:latin typeface="Courier New" pitchFamily="34" charset="0"/>
                  <a:ea typeface="Courier New" pitchFamily="34" charset="-122"/>
                  <a:cs typeface="Courier New" pitchFamily="34" charset="-120"/>
                </a:rPr>
                <a:t>Tamanho do conjunto: 6</a:t>
              </a:r>
              <a:endParaRPr lang="en-US" sz="900" dirty="0"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Agrupar 57">
            <a:extLst>
              <a:ext uri="{FF2B5EF4-FFF2-40B4-BE49-F238E27FC236}">
                <a16:creationId xmlns:a16="http://schemas.microsoft.com/office/drawing/2014/main" id="{6E3671F0-D865-FDB5-72A3-764A271A4920}"/>
              </a:ext>
            </a:extLst>
          </p:cNvPr>
          <p:cNvGrpSpPr/>
          <p:nvPr/>
        </p:nvGrpSpPr>
        <p:grpSpPr>
          <a:xfrm>
            <a:off x="0" y="24740"/>
            <a:ext cx="9144000" cy="5118760"/>
            <a:chOff x="-1" y="-1"/>
            <a:chExt cx="9144000" cy="6007529"/>
          </a:xfrm>
        </p:grpSpPr>
        <p:pic>
          <p:nvPicPr>
            <p:cNvPr id="2" name="Image 0" descr="preencoded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" y="-1"/>
              <a:ext cx="9144000" cy="6007529"/>
            </a:xfrm>
            <a:prstGeom prst="rect">
              <a:avLst/>
            </a:prstGeom>
          </p:spPr>
        </p:pic>
        <p:sp>
          <p:nvSpPr>
            <p:cNvPr id="3" name="Text 0"/>
            <p:cNvSpPr/>
            <p:nvPr/>
          </p:nvSpPr>
          <p:spPr>
            <a:xfrm>
              <a:off x="228600" y="238616"/>
              <a:ext cx="8758238" cy="365731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>
              <a:spAutoFit/>
            </a:bodyPr>
            <a:lstStyle/>
            <a:p>
              <a:pPr marL="0" indent="0" algn="ctr">
                <a:buNone/>
              </a:pPr>
              <a:r>
                <a:rPr lang="en-US" sz="2025" b="1" dirty="0">
                  <a:solidFill>
                    <a:srgbClr val="FFFFFF"/>
                  </a:solidFill>
                  <a:latin typeface="Segoe UI" pitchFamily="34" charset="0"/>
                  <a:ea typeface="Segoe UI" pitchFamily="34" charset="-122"/>
                  <a:cs typeface="Segoe UI" pitchFamily="34" charset="-120"/>
                </a:rPr>
                <a:t>Tarefa para Casa:</a:t>
              </a:r>
              <a:endParaRPr lang="en-US" sz="2025" dirty="0"/>
            </a:p>
          </p:txBody>
        </p:sp>
        <p:sp>
          <p:nvSpPr>
            <p:cNvPr id="4" name="Shape 1"/>
            <p:cNvSpPr/>
            <p:nvPr/>
          </p:nvSpPr>
          <p:spPr>
            <a:xfrm>
              <a:off x="228600" y="1568081"/>
              <a:ext cx="4114800" cy="2507400"/>
            </a:xfrm>
            <a:prstGeom prst="rect">
              <a:avLst/>
            </a:prstGeom>
            <a:solidFill>
              <a:srgbClr val="FFFFFF">
                <a:alpha val="10000"/>
              </a:srgbClr>
            </a:solidFill>
            <a:ln/>
          </p:spPr>
          <p:txBody>
            <a:bodyPr/>
            <a:lstStyle/>
            <a:p>
              <a:endParaRPr lang="pt-BR"/>
            </a:p>
          </p:txBody>
        </p:sp>
        <p:sp>
          <p:nvSpPr>
            <p:cNvPr id="5" name="Shape 2"/>
            <p:cNvSpPr/>
            <p:nvPr/>
          </p:nvSpPr>
          <p:spPr>
            <a:xfrm>
              <a:off x="228600" y="1568081"/>
              <a:ext cx="35719" cy="2507400"/>
            </a:xfrm>
            <a:prstGeom prst="rect">
              <a:avLst/>
            </a:prstGeom>
            <a:solidFill>
              <a:srgbClr val="FFD43B"/>
            </a:solidFill>
            <a:ln/>
          </p:spPr>
          <p:txBody>
            <a:bodyPr/>
            <a:lstStyle/>
            <a:p>
              <a:endParaRPr lang="pt-BR"/>
            </a:p>
          </p:txBody>
        </p:sp>
        <p:pic>
          <p:nvPicPr>
            <p:cNvPr id="6" name="Image 1" descr="preencoded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5754" y="1748098"/>
              <a:ext cx="171450" cy="171450"/>
            </a:xfrm>
            <a:prstGeom prst="rect">
              <a:avLst/>
            </a:prstGeom>
          </p:spPr>
        </p:pic>
        <p:sp>
          <p:nvSpPr>
            <p:cNvPr id="7" name="Text 3"/>
            <p:cNvSpPr/>
            <p:nvPr/>
          </p:nvSpPr>
          <p:spPr>
            <a:xfrm>
              <a:off x="594354" y="1705235"/>
              <a:ext cx="1748265" cy="25717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>
              <a:spAutoFit/>
            </a:bodyPr>
            <a:lstStyle/>
            <a:p>
              <a:pPr marL="0" indent="0">
                <a:buNone/>
              </a:pPr>
              <a:r>
                <a:rPr lang="en-US" sz="1350" b="1" dirty="0">
                  <a:solidFill>
                    <a:srgbClr val="FFD43B"/>
                  </a:solidFill>
                  <a:latin typeface="Segoe UI" pitchFamily="34" charset="0"/>
                  <a:ea typeface="Segoe UI" pitchFamily="34" charset="-122"/>
                  <a:cs typeface="Segoe UI" pitchFamily="34" charset="-120"/>
                </a:rPr>
                <a:t>Dicionário de Filmes</a:t>
              </a:r>
              <a:endParaRPr lang="en-US" sz="1350" dirty="0"/>
            </a:p>
          </p:txBody>
        </p:sp>
        <p:sp>
          <p:nvSpPr>
            <p:cNvPr id="8" name="Shape 4"/>
            <p:cNvSpPr/>
            <p:nvPr/>
          </p:nvSpPr>
          <p:spPr>
            <a:xfrm>
              <a:off x="320018" y="2036272"/>
              <a:ext cx="171450" cy="171450"/>
            </a:xfrm>
            <a:prstGeom prst="ellipse">
              <a:avLst/>
            </a:prstGeom>
            <a:solidFill>
              <a:srgbClr val="FFD43B"/>
            </a:solidFill>
            <a:ln/>
          </p:spPr>
          <p:txBody>
            <a:bodyPr/>
            <a:lstStyle/>
            <a:p>
              <a:endParaRPr lang="pt-BR"/>
            </a:p>
          </p:txBody>
        </p:sp>
        <p:sp>
          <p:nvSpPr>
            <p:cNvPr id="9" name="Text 5"/>
            <p:cNvSpPr/>
            <p:nvPr/>
          </p:nvSpPr>
          <p:spPr>
            <a:xfrm>
              <a:off x="365754" y="2030276"/>
              <a:ext cx="242888" cy="17145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ctr">
              <a:spAutoFit/>
            </a:bodyPr>
            <a:lstStyle/>
            <a:p>
              <a:pPr marL="0" indent="0">
                <a:buNone/>
              </a:pPr>
              <a:r>
                <a:rPr lang="en-US" sz="1013" b="1" dirty="0">
                  <a:solidFill>
                    <a:srgbClr val="333333"/>
                  </a:solidFill>
                  <a:latin typeface="Segoe UI" pitchFamily="34" charset="0"/>
                  <a:ea typeface="Segoe UI" pitchFamily="34" charset="-122"/>
                  <a:cs typeface="Segoe UI" pitchFamily="34" charset="-120"/>
                </a:rPr>
                <a:t>1</a:t>
              </a:r>
              <a:endParaRPr lang="en-US" sz="1013" dirty="0"/>
            </a:p>
          </p:txBody>
        </p:sp>
        <p:sp>
          <p:nvSpPr>
            <p:cNvPr id="10" name="Text 6"/>
            <p:cNvSpPr/>
            <p:nvPr/>
          </p:nvSpPr>
          <p:spPr>
            <a:xfrm>
              <a:off x="594354" y="2019560"/>
              <a:ext cx="2215232" cy="192881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>
              <a:spAutoFit/>
            </a:bodyPr>
            <a:lstStyle/>
            <a:p>
              <a:pPr marL="0" indent="0">
                <a:buNone/>
              </a:pPr>
              <a:r>
                <a:rPr lang="en-US" sz="1013" dirty="0">
                  <a:solidFill>
                    <a:srgbClr val="FFFFFF"/>
                  </a:solidFill>
                  <a:latin typeface="Segoe UI" pitchFamily="34" charset="0"/>
                  <a:ea typeface="Segoe UI" pitchFamily="34" charset="-122"/>
                  <a:cs typeface="Segoe UI" pitchFamily="34" charset="-120"/>
                </a:rPr>
                <a:t>Criar dicionário com 3 filmes favoritos</a:t>
              </a:r>
              <a:endParaRPr lang="en-US" sz="1013" dirty="0"/>
            </a:p>
          </p:txBody>
        </p:sp>
        <p:sp>
          <p:nvSpPr>
            <p:cNvPr id="11" name="Shape 7"/>
            <p:cNvSpPr/>
            <p:nvPr/>
          </p:nvSpPr>
          <p:spPr>
            <a:xfrm>
              <a:off x="325513" y="2280306"/>
              <a:ext cx="171450" cy="171450"/>
            </a:xfrm>
            <a:prstGeom prst="ellipse">
              <a:avLst/>
            </a:prstGeom>
            <a:solidFill>
              <a:srgbClr val="FFD43B"/>
            </a:solidFill>
            <a:ln/>
          </p:spPr>
          <p:txBody>
            <a:bodyPr/>
            <a:lstStyle/>
            <a:p>
              <a:endParaRPr lang="pt-BR"/>
            </a:p>
          </p:txBody>
        </p:sp>
        <p:sp>
          <p:nvSpPr>
            <p:cNvPr id="12" name="Text 8"/>
            <p:cNvSpPr/>
            <p:nvPr/>
          </p:nvSpPr>
          <p:spPr>
            <a:xfrm>
              <a:off x="365754" y="2280307"/>
              <a:ext cx="242888" cy="17145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ctr">
              <a:spAutoFit/>
            </a:bodyPr>
            <a:lstStyle/>
            <a:p>
              <a:pPr marL="0" indent="0">
                <a:buNone/>
              </a:pPr>
              <a:r>
                <a:rPr lang="en-US" sz="1013" b="1" dirty="0">
                  <a:solidFill>
                    <a:srgbClr val="333333"/>
                  </a:solidFill>
                  <a:latin typeface="Segoe UI" pitchFamily="34" charset="0"/>
                  <a:ea typeface="Segoe UI" pitchFamily="34" charset="-122"/>
                  <a:cs typeface="Segoe UI" pitchFamily="34" charset="-120"/>
                </a:rPr>
                <a:t>2</a:t>
              </a:r>
              <a:endParaRPr lang="en-US" sz="1013" dirty="0"/>
            </a:p>
          </p:txBody>
        </p:sp>
        <p:sp>
          <p:nvSpPr>
            <p:cNvPr id="13" name="Text 9"/>
            <p:cNvSpPr/>
            <p:nvPr/>
          </p:nvSpPr>
          <p:spPr>
            <a:xfrm>
              <a:off x="594354" y="2269592"/>
              <a:ext cx="2094012" cy="192881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>
              <a:spAutoFit/>
            </a:bodyPr>
            <a:lstStyle/>
            <a:p>
              <a:pPr marL="0" indent="0">
                <a:buNone/>
              </a:pPr>
              <a:r>
                <a:rPr lang="en-US" sz="1013" dirty="0">
                  <a:solidFill>
                    <a:srgbClr val="FFFFFF"/>
                  </a:solidFill>
                  <a:latin typeface="Segoe UI" pitchFamily="34" charset="0"/>
                  <a:ea typeface="Segoe UI" pitchFamily="34" charset="-122"/>
                  <a:cs typeface="Segoe UI" pitchFamily="34" charset="-120"/>
                </a:rPr>
                <a:t>Exibir os dados formatados com for</a:t>
              </a:r>
              <a:endParaRPr lang="en-US" sz="1013" dirty="0"/>
            </a:p>
          </p:txBody>
        </p:sp>
        <p:sp>
          <p:nvSpPr>
            <p:cNvPr id="14" name="Shape 10"/>
            <p:cNvSpPr/>
            <p:nvPr/>
          </p:nvSpPr>
          <p:spPr>
            <a:xfrm>
              <a:off x="365754" y="2633923"/>
              <a:ext cx="3840491" cy="1304404"/>
            </a:xfrm>
            <a:prstGeom prst="rect">
              <a:avLst/>
            </a:prstGeom>
            <a:solidFill>
              <a:srgbClr val="FFFFFF">
                <a:alpha val="10000"/>
              </a:srgbClr>
            </a:solidFill>
            <a:ln w="99">
              <a:solidFill>
                <a:srgbClr val="FFD43B"/>
              </a:solidFill>
              <a:prstDash val="solid"/>
            </a:ln>
          </p:spPr>
          <p:txBody>
            <a:bodyPr/>
            <a:lstStyle/>
            <a:p>
              <a:endParaRPr lang="pt-BR"/>
            </a:p>
          </p:txBody>
        </p:sp>
        <p:pic>
          <p:nvPicPr>
            <p:cNvPr id="15" name="Image 2" descr="preencoded.pn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57172" y="2764631"/>
              <a:ext cx="128588" cy="128588"/>
            </a:xfrm>
            <a:prstGeom prst="rect">
              <a:avLst/>
            </a:prstGeom>
          </p:spPr>
        </p:pic>
        <p:sp>
          <p:nvSpPr>
            <p:cNvPr id="16" name="Text 11"/>
            <p:cNvSpPr/>
            <p:nvPr/>
          </p:nvSpPr>
          <p:spPr>
            <a:xfrm>
              <a:off x="642910" y="2732484"/>
              <a:ext cx="1400510" cy="192881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>
              <a:spAutoFit/>
            </a:bodyPr>
            <a:lstStyle/>
            <a:p>
              <a:pPr marL="0" indent="0">
                <a:buNone/>
              </a:pPr>
              <a:r>
                <a:rPr lang="en-US" sz="1013" b="1" dirty="0">
                  <a:solidFill>
                    <a:srgbClr val="FFD43B"/>
                  </a:solidFill>
                  <a:latin typeface="Segoe UI" pitchFamily="34" charset="0"/>
                  <a:ea typeface="Segoe UI" pitchFamily="34" charset="-122"/>
                  <a:cs typeface="Segoe UI" pitchFamily="34" charset="-120"/>
                </a:rPr>
                <a:t>Exemplo de Estrutura</a:t>
              </a:r>
              <a:endParaRPr lang="en-US" sz="1013" dirty="0"/>
            </a:p>
          </p:txBody>
        </p:sp>
        <p:sp>
          <p:nvSpPr>
            <p:cNvPr id="17" name="Text 12"/>
            <p:cNvSpPr/>
            <p:nvPr/>
          </p:nvSpPr>
          <p:spPr>
            <a:xfrm>
              <a:off x="457172" y="3003947"/>
              <a:ext cx="757349" cy="12858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ctr">
              <a:spAutoFit/>
            </a:bodyPr>
            <a:lstStyle/>
            <a:p>
              <a:pPr marL="0" indent="0">
                <a:buNone/>
              </a:pPr>
              <a:r>
                <a:rPr lang="en-US" sz="900" dirty="0">
                  <a:solidFill>
                    <a:srgbClr val="FFFFFF"/>
                  </a:solidFill>
                  <a:latin typeface="Courier New" pitchFamily="34" charset="0"/>
                  <a:ea typeface="Courier New" pitchFamily="34" charset="-122"/>
                  <a:cs typeface="Courier New" pitchFamily="34" charset="-120"/>
                </a:rPr>
                <a:t>filmes = [</a:t>
              </a:r>
              <a:endParaRPr lang="en-US" sz="900" dirty="0"/>
            </a:p>
          </p:txBody>
        </p:sp>
        <p:sp>
          <p:nvSpPr>
            <p:cNvPr id="18" name="Text 13"/>
            <p:cNvSpPr/>
            <p:nvPr/>
          </p:nvSpPr>
          <p:spPr>
            <a:xfrm>
              <a:off x="457172" y="3175397"/>
              <a:ext cx="1991990" cy="128588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>
              <a:spAutoFit/>
            </a:bodyPr>
            <a:lstStyle/>
            <a:p>
              <a:pPr marL="0" indent="0">
                <a:buNone/>
              </a:pPr>
              <a:r>
                <a:rPr lang="en-US" sz="900" dirty="0">
                  <a:solidFill>
                    <a:srgbClr val="FFFFFF"/>
                  </a:solidFill>
                  <a:latin typeface="Courier New" pitchFamily="34" charset="0"/>
                  <a:ea typeface="Courier New" pitchFamily="34" charset="-122"/>
                  <a:cs typeface="Courier New" pitchFamily="34" charset="-120"/>
                </a:rPr>
                <a:t>{"titulo": "Matrix", ...},</a:t>
              </a:r>
              <a:endParaRPr lang="en-US" sz="900" dirty="0"/>
            </a:p>
          </p:txBody>
        </p:sp>
        <p:sp>
          <p:nvSpPr>
            <p:cNvPr id="19" name="Text 14"/>
            <p:cNvSpPr/>
            <p:nvPr/>
          </p:nvSpPr>
          <p:spPr>
            <a:xfrm>
              <a:off x="457172" y="3346847"/>
              <a:ext cx="2403537" cy="128588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>
              <a:spAutoFit/>
            </a:bodyPr>
            <a:lstStyle/>
            <a:p>
              <a:pPr marL="0" indent="0">
                <a:buNone/>
              </a:pPr>
              <a:r>
                <a:rPr lang="en-US" sz="900" dirty="0">
                  <a:solidFill>
                    <a:srgbClr val="FFFFFF"/>
                  </a:solidFill>
                  <a:latin typeface="Courier New" pitchFamily="34" charset="0"/>
                  <a:ea typeface="Courier New" pitchFamily="34" charset="-122"/>
                  <a:cs typeface="Courier New" pitchFamily="34" charset="-120"/>
                </a:rPr>
                <a:t>{"titulo": "Interestelar", ...},</a:t>
              </a:r>
              <a:endParaRPr lang="en-US" sz="900" dirty="0"/>
            </a:p>
          </p:txBody>
        </p:sp>
        <p:sp>
          <p:nvSpPr>
            <p:cNvPr id="20" name="Text 15"/>
            <p:cNvSpPr/>
            <p:nvPr/>
          </p:nvSpPr>
          <p:spPr>
            <a:xfrm>
              <a:off x="457172" y="3518297"/>
              <a:ext cx="2197764" cy="128588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>
              <a:spAutoFit/>
            </a:bodyPr>
            <a:lstStyle/>
            <a:p>
              <a:pPr marL="0" indent="0">
                <a:buNone/>
              </a:pPr>
              <a:r>
                <a:rPr lang="en-US" sz="900" dirty="0">
                  <a:solidFill>
                    <a:srgbClr val="FFFFFF"/>
                  </a:solidFill>
                  <a:latin typeface="Courier New" pitchFamily="34" charset="0"/>
                  <a:ea typeface="Courier New" pitchFamily="34" charset="-122"/>
                  <a:cs typeface="Courier New" pitchFamily="34" charset="-120"/>
                </a:rPr>
                <a:t>{"titulo": "Vingadores", ...}</a:t>
              </a:r>
              <a:endParaRPr lang="en-US" sz="900" dirty="0"/>
            </a:p>
          </p:txBody>
        </p:sp>
        <p:sp>
          <p:nvSpPr>
            <p:cNvPr id="21" name="Text 16"/>
            <p:cNvSpPr/>
            <p:nvPr/>
          </p:nvSpPr>
          <p:spPr>
            <a:xfrm>
              <a:off x="457172" y="3689747"/>
              <a:ext cx="140029" cy="12858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ctr">
              <a:spAutoFit/>
            </a:bodyPr>
            <a:lstStyle/>
            <a:p>
              <a:pPr marL="0" indent="0">
                <a:buNone/>
              </a:pPr>
              <a:r>
                <a:rPr lang="en-US" sz="900" dirty="0">
                  <a:solidFill>
                    <a:srgbClr val="FFFFFF"/>
                  </a:solidFill>
                  <a:latin typeface="Courier New" pitchFamily="34" charset="0"/>
                  <a:ea typeface="Courier New" pitchFamily="34" charset="-122"/>
                  <a:cs typeface="Courier New" pitchFamily="34" charset="-120"/>
                </a:rPr>
                <a:t>]</a:t>
              </a:r>
              <a:endParaRPr lang="en-US" sz="900" dirty="0"/>
            </a:p>
          </p:txBody>
        </p:sp>
        <p:sp>
          <p:nvSpPr>
            <p:cNvPr id="22" name="Shape 17"/>
            <p:cNvSpPr/>
            <p:nvPr/>
          </p:nvSpPr>
          <p:spPr>
            <a:xfrm>
              <a:off x="4572000" y="978694"/>
              <a:ext cx="4343400" cy="2143125"/>
            </a:xfrm>
            <a:prstGeom prst="rect">
              <a:avLst/>
            </a:prstGeom>
            <a:solidFill>
              <a:srgbClr val="F5F5F5"/>
            </a:solidFill>
            <a:ln/>
          </p:spPr>
          <p:txBody>
            <a:bodyPr/>
            <a:lstStyle/>
            <a:p>
              <a:endParaRPr lang="pt-BR"/>
            </a:p>
          </p:txBody>
        </p:sp>
        <p:sp>
          <p:nvSpPr>
            <p:cNvPr id="23" name="Shape 18"/>
            <p:cNvSpPr/>
            <p:nvPr/>
          </p:nvSpPr>
          <p:spPr>
            <a:xfrm>
              <a:off x="4572000" y="978694"/>
              <a:ext cx="35719" cy="2143125"/>
            </a:xfrm>
            <a:prstGeom prst="rect">
              <a:avLst/>
            </a:prstGeom>
            <a:solidFill>
              <a:srgbClr val="FFD43B"/>
            </a:solidFill>
            <a:ln/>
          </p:spPr>
          <p:txBody>
            <a:bodyPr/>
            <a:lstStyle/>
            <a:p>
              <a:endParaRPr lang="pt-BR"/>
            </a:p>
          </p:txBody>
        </p:sp>
        <p:sp>
          <p:nvSpPr>
            <p:cNvPr id="24" name="Text 19"/>
            <p:cNvSpPr/>
            <p:nvPr/>
          </p:nvSpPr>
          <p:spPr>
            <a:xfrm>
              <a:off x="4663418" y="1091543"/>
              <a:ext cx="2815084" cy="128588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>
              <a:spAutoFit/>
            </a:bodyPr>
            <a:lstStyle/>
            <a:p>
              <a:pPr marL="0" indent="0">
                <a:buNone/>
              </a:pPr>
              <a:r>
                <a:rPr lang="en-US" sz="900" dirty="0">
                  <a:solidFill>
                    <a:srgbClr val="333333"/>
                  </a:solidFill>
                  <a:latin typeface="Courier New" pitchFamily="34" charset="0"/>
                  <a:ea typeface="Courier New" pitchFamily="34" charset="-122"/>
                  <a:cs typeface="Courier New" pitchFamily="34" charset="-120"/>
                </a:rPr>
                <a:t># Criando dicionário de filmes favoritos</a:t>
              </a:r>
              <a:endParaRPr lang="en-US" sz="900" dirty="0"/>
            </a:p>
          </p:txBody>
        </p:sp>
        <p:sp>
          <p:nvSpPr>
            <p:cNvPr id="25" name="Text 20"/>
            <p:cNvSpPr/>
            <p:nvPr/>
          </p:nvSpPr>
          <p:spPr>
            <a:xfrm>
              <a:off x="4663418" y="1262993"/>
              <a:ext cx="757349" cy="12858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ctr">
              <a:spAutoFit/>
            </a:bodyPr>
            <a:lstStyle/>
            <a:p>
              <a:pPr marL="0" indent="0">
                <a:buNone/>
              </a:pPr>
              <a:r>
                <a:rPr lang="en-US" sz="900" dirty="0">
                  <a:solidFill>
                    <a:srgbClr val="333333"/>
                  </a:solidFill>
                  <a:latin typeface="Courier New" pitchFamily="34" charset="0"/>
                  <a:ea typeface="Courier New" pitchFamily="34" charset="-122"/>
                  <a:cs typeface="Courier New" pitchFamily="34" charset="-120"/>
                </a:rPr>
                <a:t>filmes = [</a:t>
              </a:r>
              <a:endParaRPr lang="en-US" sz="900" dirty="0"/>
            </a:p>
          </p:txBody>
        </p:sp>
        <p:sp>
          <p:nvSpPr>
            <p:cNvPr id="26" name="Text 21"/>
            <p:cNvSpPr/>
            <p:nvPr/>
          </p:nvSpPr>
          <p:spPr>
            <a:xfrm>
              <a:off x="4663418" y="1434443"/>
              <a:ext cx="277211" cy="12858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ctr">
              <a:spAutoFit/>
            </a:bodyPr>
            <a:lstStyle/>
            <a:p>
              <a:pPr marL="0" indent="0">
                <a:buNone/>
              </a:pPr>
              <a:r>
                <a:rPr lang="en-US" sz="900" dirty="0">
                  <a:solidFill>
                    <a:srgbClr val="333333"/>
                  </a:solidFill>
                  <a:latin typeface="Courier New" pitchFamily="34" charset="0"/>
                  <a:ea typeface="Courier New" pitchFamily="34" charset="-122"/>
                  <a:cs typeface="Courier New" pitchFamily="34" charset="-120"/>
                </a:rPr>
                <a:t>{</a:t>
              </a:r>
              <a:endParaRPr lang="en-US" sz="900" dirty="0"/>
            </a:p>
          </p:txBody>
        </p:sp>
        <p:sp>
          <p:nvSpPr>
            <p:cNvPr id="27" name="Text 22"/>
            <p:cNvSpPr/>
            <p:nvPr/>
          </p:nvSpPr>
          <p:spPr>
            <a:xfrm>
              <a:off x="4663418" y="1605893"/>
              <a:ext cx="2540719" cy="128588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>
              <a:spAutoFit/>
            </a:bodyPr>
            <a:lstStyle/>
            <a:p>
              <a:pPr marL="0" indent="0">
                <a:buNone/>
              </a:pPr>
              <a:r>
                <a:rPr lang="en-US" sz="900" dirty="0">
                  <a:solidFill>
                    <a:srgbClr val="333333"/>
                  </a:solidFill>
                  <a:latin typeface="Courier New" pitchFamily="34" charset="0"/>
                  <a:ea typeface="Courier New" pitchFamily="34" charset="-122"/>
                  <a:cs typeface="Courier New" pitchFamily="34" charset="-120"/>
                </a:rPr>
                <a:t>"titulo": "Matrix", "ano": 1999,</a:t>
              </a:r>
              <a:endParaRPr lang="en-US" sz="900" dirty="0"/>
            </a:p>
          </p:txBody>
        </p:sp>
        <p:sp>
          <p:nvSpPr>
            <p:cNvPr id="28" name="Text 23"/>
            <p:cNvSpPr/>
            <p:nvPr/>
          </p:nvSpPr>
          <p:spPr>
            <a:xfrm>
              <a:off x="4663418" y="1777343"/>
              <a:ext cx="3158040" cy="128588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>
              <a:spAutoFit/>
            </a:bodyPr>
            <a:lstStyle/>
            <a:p>
              <a:pPr marL="0" indent="0">
                <a:buNone/>
              </a:pPr>
              <a:r>
                <a:rPr lang="en-US" sz="900" dirty="0">
                  <a:solidFill>
                    <a:srgbClr val="333333"/>
                  </a:solidFill>
                  <a:latin typeface="Courier New" pitchFamily="34" charset="0"/>
                  <a:ea typeface="Courier New" pitchFamily="34" charset="-122"/>
                  <a:cs typeface="Courier New" pitchFamily="34" charset="-120"/>
                </a:rPr>
                <a:t>"diretor": "Irmãs Wachowski", "nota": 9.5</a:t>
              </a:r>
              <a:endParaRPr lang="en-US" sz="900" dirty="0"/>
            </a:p>
          </p:txBody>
        </p:sp>
        <p:sp>
          <p:nvSpPr>
            <p:cNvPr id="29" name="Text 24"/>
            <p:cNvSpPr/>
            <p:nvPr/>
          </p:nvSpPr>
          <p:spPr>
            <a:xfrm>
              <a:off x="4663418" y="1948793"/>
              <a:ext cx="345802" cy="12858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ctr">
              <a:spAutoFit/>
            </a:bodyPr>
            <a:lstStyle/>
            <a:p>
              <a:pPr marL="0" indent="0">
                <a:buNone/>
              </a:pPr>
              <a:r>
                <a:rPr lang="en-US" sz="900" dirty="0">
                  <a:solidFill>
                    <a:srgbClr val="333333"/>
                  </a:solidFill>
                  <a:latin typeface="Courier New" pitchFamily="34" charset="0"/>
                  <a:ea typeface="Courier New" pitchFamily="34" charset="-122"/>
                  <a:cs typeface="Courier New" pitchFamily="34" charset="-120"/>
                </a:rPr>
                <a:t>},</a:t>
              </a:r>
              <a:endParaRPr lang="en-US" sz="900" dirty="0"/>
            </a:p>
          </p:txBody>
        </p:sp>
        <p:sp>
          <p:nvSpPr>
            <p:cNvPr id="30" name="Text 25"/>
            <p:cNvSpPr/>
            <p:nvPr/>
          </p:nvSpPr>
          <p:spPr>
            <a:xfrm>
              <a:off x="4663418" y="2120243"/>
              <a:ext cx="277211" cy="12858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ctr">
              <a:spAutoFit/>
            </a:bodyPr>
            <a:lstStyle/>
            <a:p>
              <a:pPr marL="0" indent="0">
                <a:buNone/>
              </a:pPr>
              <a:r>
                <a:rPr lang="en-US" sz="900" dirty="0">
                  <a:solidFill>
                    <a:srgbClr val="333333"/>
                  </a:solidFill>
                  <a:latin typeface="Courier New" pitchFamily="34" charset="0"/>
                  <a:ea typeface="Courier New" pitchFamily="34" charset="-122"/>
                  <a:cs typeface="Courier New" pitchFamily="34" charset="-120"/>
                </a:rPr>
                <a:t>{</a:t>
              </a:r>
              <a:endParaRPr lang="en-US" sz="900" dirty="0"/>
            </a:p>
          </p:txBody>
        </p:sp>
        <p:sp>
          <p:nvSpPr>
            <p:cNvPr id="31" name="Text 26"/>
            <p:cNvSpPr/>
            <p:nvPr/>
          </p:nvSpPr>
          <p:spPr>
            <a:xfrm>
              <a:off x="4663418" y="2291693"/>
              <a:ext cx="2952266" cy="128588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>
              <a:spAutoFit/>
            </a:bodyPr>
            <a:lstStyle/>
            <a:p>
              <a:pPr marL="0" indent="0">
                <a:buNone/>
              </a:pPr>
              <a:r>
                <a:rPr lang="en-US" sz="900" dirty="0">
                  <a:solidFill>
                    <a:srgbClr val="333333"/>
                  </a:solidFill>
                  <a:latin typeface="Courier New" pitchFamily="34" charset="0"/>
                  <a:ea typeface="Courier New" pitchFamily="34" charset="-122"/>
                  <a:cs typeface="Courier New" pitchFamily="34" charset="-120"/>
                </a:rPr>
                <a:t>"titulo": "Interestelar", "ano": 2014,</a:t>
              </a:r>
              <a:endParaRPr lang="en-US" sz="900" dirty="0"/>
            </a:p>
          </p:txBody>
        </p:sp>
        <p:sp>
          <p:nvSpPr>
            <p:cNvPr id="32" name="Text 27"/>
            <p:cNvSpPr/>
            <p:nvPr/>
          </p:nvSpPr>
          <p:spPr>
            <a:xfrm>
              <a:off x="4663418" y="2463143"/>
              <a:ext cx="3295222" cy="128588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>
              <a:spAutoFit/>
            </a:bodyPr>
            <a:lstStyle/>
            <a:p>
              <a:pPr marL="0" indent="0">
                <a:buNone/>
              </a:pPr>
              <a:r>
                <a:rPr lang="en-US" sz="900" dirty="0">
                  <a:solidFill>
                    <a:srgbClr val="333333"/>
                  </a:solidFill>
                  <a:latin typeface="Courier New" pitchFamily="34" charset="0"/>
                  <a:ea typeface="Courier New" pitchFamily="34" charset="-122"/>
                  <a:cs typeface="Courier New" pitchFamily="34" charset="-120"/>
                </a:rPr>
                <a:t>"diretor": "Christopher Nolan", "nota": 9.0</a:t>
              </a:r>
              <a:endParaRPr lang="en-US" sz="900" dirty="0"/>
            </a:p>
          </p:txBody>
        </p:sp>
        <p:sp>
          <p:nvSpPr>
            <p:cNvPr id="33" name="Text 28"/>
            <p:cNvSpPr/>
            <p:nvPr/>
          </p:nvSpPr>
          <p:spPr>
            <a:xfrm>
              <a:off x="4663418" y="2634593"/>
              <a:ext cx="345802" cy="12858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ctr">
              <a:spAutoFit/>
            </a:bodyPr>
            <a:lstStyle/>
            <a:p>
              <a:pPr marL="0" indent="0">
                <a:buNone/>
              </a:pPr>
              <a:r>
                <a:rPr lang="en-US" sz="900" dirty="0">
                  <a:solidFill>
                    <a:srgbClr val="333333"/>
                  </a:solidFill>
                  <a:latin typeface="Courier New" pitchFamily="34" charset="0"/>
                  <a:ea typeface="Courier New" pitchFamily="34" charset="-122"/>
                  <a:cs typeface="Courier New" pitchFamily="34" charset="-120"/>
                </a:rPr>
                <a:t>},</a:t>
              </a:r>
              <a:endParaRPr lang="en-US" sz="900" dirty="0"/>
            </a:p>
          </p:txBody>
        </p:sp>
        <p:sp>
          <p:nvSpPr>
            <p:cNvPr id="34" name="Text 29"/>
            <p:cNvSpPr/>
            <p:nvPr/>
          </p:nvSpPr>
          <p:spPr>
            <a:xfrm>
              <a:off x="4663418" y="2806043"/>
              <a:ext cx="277211" cy="12858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ctr">
              <a:spAutoFit/>
            </a:bodyPr>
            <a:lstStyle/>
            <a:p>
              <a:pPr marL="0" indent="0">
                <a:buNone/>
              </a:pPr>
              <a:r>
                <a:rPr lang="en-US" sz="900" dirty="0">
                  <a:solidFill>
                    <a:srgbClr val="333333"/>
                  </a:solidFill>
                  <a:latin typeface="Courier New" pitchFamily="34" charset="0"/>
                  <a:ea typeface="Courier New" pitchFamily="34" charset="-122"/>
                  <a:cs typeface="Courier New" pitchFamily="34" charset="-120"/>
                </a:rPr>
                <a:t>{</a:t>
              </a:r>
              <a:endParaRPr lang="en-US" sz="900" dirty="0"/>
            </a:p>
          </p:txBody>
        </p:sp>
        <p:sp>
          <p:nvSpPr>
            <p:cNvPr id="35" name="Text 30"/>
            <p:cNvSpPr/>
            <p:nvPr/>
          </p:nvSpPr>
          <p:spPr>
            <a:xfrm>
              <a:off x="4663418" y="2977493"/>
              <a:ext cx="2815084" cy="128588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>
              <a:spAutoFit/>
            </a:bodyPr>
            <a:lstStyle/>
            <a:p>
              <a:pPr marL="0" indent="0">
                <a:buNone/>
              </a:pPr>
              <a:r>
                <a:rPr lang="en-US" sz="900" dirty="0">
                  <a:solidFill>
                    <a:srgbClr val="333333"/>
                  </a:solidFill>
                  <a:latin typeface="Courier New" pitchFamily="34" charset="0"/>
                  <a:ea typeface="Courier New" pitchFamily="34" charset="-122"/>
                  <a:cs typeface="Courier New" pitchFamily="34" charset="-120"/>
                </a:rPr>
                <a:t>"titulo": "Vingadores", "ano": 2012,</a:t>
              </a:r>
              <a:endParaRPr lang="en-US" sz="900" dirty="0"/>
            </a:p>
          </p:txBody>
        </p:sp>
        <p:sp>
          <p:nvSpPr>
            <p:cNvPr id="36" name="Text 31"/>
            <p:cNvSpPr/>
            <p:nvPr/>
          </p:nvSpPr>
          <p:spPr>
            <a:xfrm>
              <a:off x="4663418" y="3148943"/>
              <a:ext cx="2883675" cy="128588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>
              <a:spAutoFit/>
            </a:bodyPr>
            <a:lstStyle/>
            <a:p>
              <a:pPr marL="0" indent="0">
                <a:buNone/>
              </a:pPr>
              <a:r>
                <a:rPr lang="en-US" sz="900" dirty="0">
                  <a:solidFill>
                    <a:srgbClr val="333333"/>
                  </a:solidFill>
                  <a:latin typeface="Courier New" pitchFamily="34" charset="0"/>
                  <a:ea typeface="Courier New" pitchFamily="34" charset="-122"/>
                  <a:cs typeface="Courier New" pitchFamily="34" charset="-120"/>
                </a:rPr>
                <a:t>"diretor": "Joss Whedon", "nota": 8.5</a:t>
              </a:r>
              <a:endParaRPr lang="en-US" sz="900" dirty="0"/>
            </a:p>
          </p:txBody>
        </p:sp>
        <p:sp>
          <p:nvSpPr>
            <p:cNvPr id="37" name="Text 32"/>
            <p:cNvSpPr/>
            <p:nvPr/>
          </p:nvSpPr>
          <p:spPr>
            <a:xfrm>
              <a:off x="4663418" y="3320393"/>
              <a:ext cx="277211" cy="12858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ctr">
              <a:spAutoFit/>
            </a:bodyPr>
            <a:lstStyle/>
            <a:p>
              <a:pPr marL="0" indent="0">
                <a:buNone/>
              </a:pPr>
              <a:r>
                <a:rPr lang="en-US" sz="900" dirty="0">
                  <a:solidFill>
                    <a:srgbClr val="333333"/>
                  </a:solidFill>
                  <a:latin typeface="Courier New" pitchFamily="34" charset="0"/>
                  <a:ea typeface="Courier New" pitchFamily="34" charset="-122"/>
                  <a:cs typeface="Courier New" pitchFamily="34" charset="-120"/>
                </a:rPr>
                <a:t>}</a:t>
              </a:r>
              <a:endParaRPr lang="en-US" sz="900" dirty="0"/>
            </a:p>
          </p:txBody>
        </p:sp>
        <p:sp>
          <p:nvSpPr>
            <p:cNvPr id="38" name="Text 33"/>
            <p:cNvSpPr/>
            <p:nvPr/>
          </p:nvSpPr>
          <p:spPr>
            <a:xfrm>
              <a:off x="4663418" y="3491843"/>
              <a:ext cx="140029" cy="12858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ctr">
              <a:spAutoFit/>
            </a:bodyPr>
            <a:lstStyle/>
            <a:p>
              <a:pPr marL="0" indent="0">
                <a:buNone/>
              </a:pPr>
              <a:r>
                <a:rPr lang="en-US" sz="900" dirty="0">
                  <a:solidFill>
                    <a:srgbClr val="333333"/>
                  </a:solidFill>
                  <a:latin typeface="Courier New" pitchFamily="34" charset="0"/>
                  <a:ea typeface="Courier New" pitchFamily="34" charset="-122"/>
                  <a:cs typeface="Courier New" pitchFamily="34" charset="-120"/>
                </a:rPr>
                <a:t>]</a:t>
              </a:r>
              <a:endParaRPr lang="en-US" sz="900" dirty="0"/>
            </a:p>
          </p:txBody>
        </p:sp>
        <p:sp>
          <p:nvSpPr>
            <p:cNvPr id="39" name="Text 34"/>
            <p:cNvSpPr/>
            <p:nvPr/>
          </p:nvSpPr>
          <p:spPr>
            <a:xfrm>
              <a:off x="4663418" y="3834743"/>
              <a:ext cx="2129172" cy="128588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>
              <a:spAutoFit/>
            </a:bodyPr>
            <a:lstStyle/>
            <a:p>
              <a:pPr marL="0" indent="0">
                <a:buNone/>
              </a:pPr>
              <a:r>
                <a:rPr lang="en-US" sz="900" dirty="0">
                  <a:solidFill>
                    <a:srgbClr val="333333"/>
                  </a:solidFill>
                  <a:latin typeface="Courier New" pitchFamily="34" charset="0"/>
                  <a:ea typeface="Courier New" pitchFamily="34" charset="-122"/>
                  <a:cs typeface="Courier New" pitchFamily="34" charset="-120"/>
                </a:rPr>
                <a:t># Exibindo os dados formatados</a:t>
              </a:r>
              <a:endParaRPr lang="en-US" sz="900" dirty="0"/>
            </a:p>
          </p:txBody>
        </p:sp>
        <p:sp>
          <p:nvSpPr>
            <p:cNvPr id="40" name="Text 35"/>
            <p:cNvSpPr/>
            <p:nvPr/>
          </p:nvSpPr>
          <p:spPr>
            <a:xfrm>
              <a:off x="4663418" y="4006193"/>
              <a:ext cx="1443261" cy="128588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>
              <a:spAutoFit/>
            </a:bodyPr>
            <a:lstStyle/>
            <a:p>
              <a:pPr marL="0" indent="0">
                <a:buNone/>
              </a:pPr>
              <a:r>
                <a:rPr lang="en-US" sz="900" dirty="0">
                  <a:solidFill>
                    <a:srgbClr val="333333"/>
                  </a:solidFill>
                  <a:latin typeface="Courier New" pitchFamily="34" charset="0"/>
                  <a:ea typeface="Courier New" pitchFamily="34" charset="-122"/>
                  <a:cs typeface="Courier New" pitchFamily="34" charset="-120"/>
                </a:rPr>
                <a:t>for filme in filmes:</a:t>
              </a:r>
              <a:endParaRPr lang="en-US" sz="900" dirty="0"/>
            </a:p>
          </p:txBody>
        </p:sp>
        <p:sp>
          <p:nvSpPr>
            <p:cNvPr id="41" name="Text 36"/>
            <p:cNvSpPr/>
            <p:nvPr/>
          </p:nvSpPr>
          <p:spPr>
            <a:xfrm>
              <a:off x="4663418" y="4177643"/>
              <a:ext cx="2677902" cy="128588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>
              <a:spAutoFit/>
            </a:bodyPr>
            <a:lstStyle/>
            <a:p>
              <a:pPr marL="0" indent="0">
                <a:buNone/>
              </a:pPr>
              <a:r>
                <a:rPr lang="en-US" sz="900" dirty="0">
                  <a:solidFill>
                    <a:srgbClr val="333333"/>
                  </a:solidFill>
                  <a:latin typeface="Courier New" pitchFamily="34" charset="0"/>
                  <a:ea typeface="Courier New" pitchFamily="34" charset="-122"/>
                  <a:cs typeface="Courier New" pitchFamily="34" charset="-120"/>
                </a:rPr>
                <a:t>print(f"\nFilme: {filme['titulo']}")</a:t>
              </a:r>
              <a:endParaRPr lang="en-US" sz="900" dirty="0"/>
            </a:p>
          </p:txBody>
        </p:sp>
        <p:sp>
          <p:nvSpPr>
            <p:cNvPr id="42" name="Text 37"/>
            <p:cNvSpPr/>
            <p:nvPr/>
          </p:nvSpPr>
          <p:spPr>
            <a:xfrm>
              <a:off x="4663418" y="4349093"/>
              <a:ext cx="2540719" cy="128588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>
              <a:spAutoFit/>
            </a:bodyPr>
            <a:lstStyle/>
            <a:p>
              <a:pPr marL="0" indent="0">
                <a:buNone/>
              </a:pPr>
              <a:r>
                <a:rPr lang="en-US" sz="900" dirty="0">
                  <a:solidFill>
                    <a:srgbClr val="333333"/>
                  </a:solidFill>
                  <a:latin typeface="Courier New" pitchFamily="34" charset="0"/>
                  <a:ea typeface="Courier New" pitchFamily="34" charset="-122"/>
                  <a:cs typeface="Courier New" pitchFamily="34" charset="-120"/>
                </a:rPr>
                <a:t>for chave, valor in filme.items():</a:t>
              </a:r>
              <a:endParaRPr lang="en-US" sz="900" dirty="0"/>
            </a:p>
          </p:txBody>
        </p:sp>
        <p:sp>
          <p:nvSpPr>
            <p:cNvPr id="43" name="Text 38"/>
            <p:cNvSpPr/>
            <p:nvPr/>
          </p:nvSpPr>
          <p:spPr>
            <a:xfrm>
              <a:off x="4663418" y="4520543"/>
              <a:ext cx="1786217" cy="128588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>
              <a:spAutoFit/>
            </a:bodyPr>
            <a:lstStyle/>
            <a:p>
              <a:pPr marL="0" indent="0">
                <a:buNone/>
              </a:pPr>
              <a:r>
                <a:rPr lang="en-US" sz="900" dirty="0">
                  <a:solidFill>
                    <a:srgbClr val="333333"/>
                  </a:solidFill>
                  <a:latin typeface="Courier New" pitchFamily="34" charset="0"/>
                  <a:ea typeface="Courier New" pitchFamily="34" charset="-122"/>
                  <a:cs typeface="Courier New" pitchFamily="34" charset="-120"/>
                </a:rPr>
                <a:t>if chave != 'titulo':</a:t>
              </a:r>
              <a:endParaRPr lang="en-US" sz="900" dirty="0"/>
            </a:p>
          </p:txBody>
        </p:sp>
        <p:sp>
          <p:nvSpPr>
            <p:cNvPr id="44" name="Text 39"/>
            <p:cNvSpPr/>
            <p:nvPr/>
          </p:nvSpPr>
          <p:spPr>
            <a:xfrm>
              <a:off x="4663418" y="4691993"/>
              <a:ext cx="3158040" cy="128588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>
              <a:spAutoFit/>
            </a:bodyPr>
            <a:lstStyle/>
            <a:p>
              <a:pPr marL="0" indent="0">
                <a:buNone/>
              </a:pPr>
              <a:r>
                <a:rPr lang="en-US" sz="900" dirty="0">
                  <a:solidFill>
                    <a:srgbClr val="333333"/>
                  </a:solidFill>
                  <a:latin typeface="Courier New" pitchFamily="34" charset="0"/>
                  <a:ea typeface="Courier New" pitchFamily="34" charset="-122"/>
                  <a:cs typeface="Courier New" pitchFamily="34" charset="-120"/>
                </a:rPr>
                <a:t>print(f"{chave.capitalize()}: {valor}")</a:t>
              </a:r>
              <a:endParaRPr lang="en-US" sz="900" dirty="0"/>
            </a:p>
          </p:txBody>
        </p:sp>
        <p:sp>
          <p:nvSpPr>
            <p:cNvPr id="45" name="Shape 40"/>
            <p:cNvSpPr/>
            <p:nvPr/>
          </p:nvSpPr>
          <p:spPr>
            <a:xfrm>
              <a:off x="4572001" y="3236118"/>
              <a:ext cx="4343400" cy="2628813"/>
            </a:xfrm>
            <a:prstGeom prst="rect">
              <a:avLst/>
            </a:prstGeom>
            <a:solidFill>
              <a:srgbClr val="333333"/>
            </a:solidFill>
            <a:ln/>
          </p:spPr>
          <p:txBody>
            <a:bodyPr/>
            <a:lstStyle/>
            <a:p>
              <a:endParaRPr lang="pt-BR"/>
            </a:p>
          </p:txBody>
        </p:sp>
        <p:sp>
          <p:nvSpPr>
            <p:cNvPr id="46" name="Text 41"/>
            <p:cNvSpPr/>
            <p:nvPr/>
          </p:nvSpPr>
          <p:spPr>
            <a:xfrm>
              <a:off x="4663418" y="3348968"/>
              <a:ext cx="963123" cy="12858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ctr">
              <a:spAutoFit/>
            </a:bodyPr>
            <a:lstStyle/>
            <a:p>
              <a:pPr marL="0" indent="0">
                <a:buNone/>
              </a:pPr>
              <a:r>
                <a:rPr lang="en-US" sz="900" dirty="0">
                  <a:solidFill>
                    <a:srgbClr val="FFD43B"/>
                  </a:solidFill>
                  <a:latin typeface="Courier New" pitchFamily="34" charset="0"/>
                  <a:ea typeface="Courier New" pitchFamily="34" charset="-122"/>
                  <a:cs typeface="Courier New" pitchFamily="34" charset="-120"/>
                </a:rPr>
                <a:t>Filme: Matrix</a:t>
              </a:r>
              <a:endParaRPr lang="en-US" sz="900" dirty="0"/>
            </a:p>
          </p:txBody>
        </p:sp>
        <p:sp>
          <p:nvSpPr>
            <p:cNvPr id="47" name="Text 42"/>
            <p:cNvSpPr/>
            <p:nvPr/>
          </p:nvSpPr>
          <p:spPr>
            <a:xfrm>
              <a:off x="4663418" y="3520418"/>
              <a:ext cx="688758" cy="12858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ctr">
              <a:spAutoFit/>
            </a:bodyPr>
            <a:lstStyle/>
            <a:p>
              <a:pPr marL="0" indent="0">
                <a:buNone/>
              </a:pPr>
              <a:r>
                <a:rPr lang="en-US" sz="900" dirty="0">
                  <a:solidFill>
                    <a:srgbClr val="FFD43B"/>
                  </a:solidFill>
                  <a:latin typeface="Courier New" pitchFamily="34" charset="0"/>
                  <a:ea typeface="Courier New" pitchFamily="34" charset="-122"/>
                  <a:cs typeface="Courier New" pitchFamily="34" charset="-120"/>
                </a:rPr>
                <a:t>Ano: 1999</a:t>
              </a:r>
              <a:endParaRPr lang="en-US" sz="900" dirty="0"/>
            </a:p>
          </p:txBody>
        </p:sp>
        <p:sp>
          <p:nvSpPr>
            <p:cNvPr id="48" name="Text 43"/>
            <p:cNvSpPr/>
            <p:nvPr/>
          </p:nvSpPr>
          <p:spPr>
            <a:xfrm>
              <a:off x="4663418" y="3691868"/>
              <a:ext cx="1717625" cy="128588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>
              <a:spAutoFit/>
            </a:bodyPr>
            <a:lstStyle/>
            <a:p>
              <a:pPr marL="0" indent="0">
                <a:buNone/>
              </a:pPr>
              <a:r>
                <a:rPr lang="en-US" sz="900" dirty="0">
                  <a:solidFill>
                    <a:srgbClr val="FFD43B"/>
                  </a:solidFill>
                  <a:latin typeface="Courier New" pitchFamily="34" charset="0"/>
                  <a:ea typeface="Courier New" pitchFamily="34" charset="-122"/>
                  <a:cs typeface="Courier New" pitchFamily="34" charset="-120"/>
                </a:rPr>
                <a:t>Diretor: Irmãs Wachowski</a:t>
              </a:r>
              <a:endParaRPr lang="en-US" sz="900" dirty="0"/>
            </a:p>
          </p:txBody>
        </p:sp>
        <p:sp>
          <p:nvSpPr>
            <p:cNvPr id="49" name="Text 44"/>
            <p:cNvSpPr/>
            <p:nvPr/>
          </p:nvSpPr>
          <p:spPr>
            <a:xfrm>
              <a:off x="4663418" y="3863318"/>
              <a:ext cx="688758" cy="12858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ctr">
              <a:spAutoFit/>
            </a:bodyPr>
            <a:lstStyle/>
            <a:p>
              <a:pPr marL="0" indent="0">
                <a:buNone/>
              </a:pPr>
              <a:r>
                <a:rPr lang="en-US" sz="900" dirty="0">
                  <a:solidFill>
                    <a:srgbClr val="FFD43B"/>
                  </a:solidFill>
                  <a:latin typeface="Courier New" pitchFamily="34" charset="0"/>
                  <a:ea typeface="Courier New" pitchFamily="34" charset="-122"/>
                  <a:cs typeface="Courier New" pitchFamily="34" charset="-120"/>
                </a:rPr>
                <a:t>Nota: 9.5</a:t>
              </a:r>
              <a:endParaRPr lang="en-US" sz="900" dirty="0"/>
            </a:p>
          </p:txBody>
        </p:sp>
        <p:sp>
          <p:nvSpPr>
            <p:cNvPr id="50" name="Text 45"/>
            <p:cNvSpPr/>
            <p:nvPr/>
          </p:nvSpPr>
          <p:spPr>
            <a:xfrm>
              <a:off x="4663418" y="4206218"/>
              <a:ext cx="1374670" cy="128588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>
              <a:spAutoFit/>
            </a:bodyPr>
            <a:lstStyle/>
            <a:p>
              <a:pPr marL="0" indent="0">
                <a:buNone/>
              </a:pPr>
              <a:r>
                <a:rPr lang="en-US" sz="900" dirty="0">
                  <a:solidFill>
                    <a:srgbClr val="FFD43B"/>
                  </a:solidFill>
                  <a:latin typeface="Courier New" pitchFamily="34" charset="0"/>
                  <a:ea typeface="Courier New" pitchFamily="34" charset="-122"/>
                  <a:cs typeface="Courier New" pitchFamily="34" charset="-120"/>
                </a:rPr>
                <a:t>Filme: Interestelar</a:t>
              </a:r>
              <a:endParaRPr lang="en-US" sz="900" dirty="0"/>
            </a:p>
          </p:txBody>
        </p:sp>
        <p:sp>
          <p:nvSpPr>
            <p:cNvPr id="51" name="Text 46"/>
            <p:cNvSpPr/>
            <p:nvPr/>
          </p:nvSpPr>
          <p:spPr>
            <a:xfrm>
              <a:off x="4663418" y="4377668"/>
              <a:ext cx="688758" cy="12858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ctr">
              <a:spAutoFit/>
            </a:bodyPr>
            <a:lstStyle/>
            <a:p>
              <a:pPr marL="0" indent="0">
                <a:buNone/>
              </a:pPr>
              <a:r>
                <a:rPr lang="en-US" sz="900" dirty="0">
                  <a:solidFill>
                    <a:srgbClr val="FFD43B"/>
                  </a:solidFill>
                  <a:latin typeface="Courier New" pitchFamily="34" charset="0"/>
                  <a:ea typeface="Courier New" pitchFamily="34" charset="-122"/>
                  <a:cs typeface="Courier New" pitchFamily="34" charset="-120"/>
                </a:rPr>
                <a:t>Ano: 2014</a:t>
              </a:r>
              <a:endParaRPr lang="en-US" sz="900" dirty="0"/>
            </a:p>
          </p:txBody>
        </p:sp>
        <p:sp>
          <p:nvSpPr>
            <p:cNvPr id="52" name="Text 47"/>
            <p:cNvSpPr/>
            <p:nvPr/>
          </p:nvSpPr>
          <p:spPr>
            <a:xfrm>
              <a:off x="4663418" y="4549118"/>
              <a:ext cx="1854808" cy="128588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>
              <a:spAutoFit/>
            </a:bodyPr>
            <a:lstStyle/>
            <a:p>
              <a:pPr marL="0" indent="0">
                <a:buNone/>
              </a:pPr>
              <a:r>
                <a:rPr lang="en-US" sz="900" dirty="0">
                  <a:solidFill>
                    <a:srgbClr val="FFD43B"/>
                  </a:solidFill>
                  <a:latin typeface="Courier New" pitchFamily="34" charset="0"/>
                  <a:ea typeface="Courier New" pitchFamily="34" charset="-122"/>
                  <a:cs typeface="Courier New" pitchFamily="34" charset="-120"/>
                </a:rPr>
                <a:t>Diretor: Christopher Nolan</a:t>
              </a:r>
              <a:endParaRPr lang="en-US" sz="900" dirty="0"/>
            </a:p>
          </p:txBody>
        </p:sp>
        <p:sp>
          <p:nvSpPr>
            <p:cNvPr id="53" name="Text 48"/>
            <p:cNvSpPr/>
            <p:nvPr/>
          </p:nvSpPr>
          <p:spPr>
            <a:xfrm>
              <a:off x="4663418" y="4720568"/>
              <a:ext cx="688758" cy="12858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ctr">
              <a:spAutoFit/>
            </a:bodyPr>
            <a:lstStyle/>
            <a:p>
              <a:pPr marL="0" indent="0">
                <a:buNone/>
              </a:pPr>
              <a:r>
                <a:rPr lang="en-US" sz="900" dirty="0">
                  <a:solidFill>
                    <a:srgbClr val="FFD43B"/>
                  </a:solidFill>
                  <a:latin typeface="Courier New" pitchFamily="34" charset="0"/>
                  <a:ea typeface="Courier New" pitchFamily="34" charset="-122"/>
                  <a:cs typeface="Courier New" pitchFamily="34" charset="-120"/>
                </a:rPr>
                <a:t>Nota: 9.0</a:t>
              </a:r>
              <a:endParaRPr lang="en-US" sz="900" dirty="0"/>
            </a:p>
          </p:txBody>
        </p:sp>
        <p:sp>
          <p:nvSpPr>
            <p:cNvPr id="54" name="Text 49"/>
            <p:cNvSpPr/>
            <p:nvPr/>
          </p:nvSpPr>
          <p:spPr>
            <a:xfrm>
              <a:off x="4663418" y="5063468"/>
              <a:ext cx="1237487" cy="12858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ctr">
              <a:spAutoFit/>
            </a:bodyPr>
            <a:lstStyle/>
            <a:p>
              <a:pPr marL="0" indent="0">
                <a:buNone/>
              </a:pPr>
              <a:r>
                <a:rPr lang="en-US" sz="900" dirty="0">
                  <a:solidFill>
                    <a:srgbClr val="FFD43B"/>
                  </a:solidFill>
                  <a:latin typeface="Courier New" pitchFamily="34" charset="0"/>
                  <a:ea typeface="Courier New" pitchFamily="34" charset="-122"/>
                  <a:cs typeface="Courier New" pitchFamily="34" charset="-120"/>
                </a:rPr>
                <a:t>Filme: Vingadores</a:t>
              </a:r>
              <a:endParaRPr lang="en-US" sz="900" dirty="0"/>
            </a:p>
          </p:txBody>
        </p:sp>
        <p:sp>
          <p:nvSpPr>
            <p:cNvPr id="55" name="Text 50"/>
            <p:cNvSpPr/>
            <p:nvPr/>
          </p:nvSpPr>
          <p:spPr>
            <a:xfrm>
              <a:off x="4663418" y="5234918"/>
              <a:ext cx="688758" cy="12858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ctr">
              <a:spAutoFit/>
            </a:bodyPr>
            <a:lstStyle/>
            <a:p>
              <a:pPr marL="0" indent="0">
                <a:buNone/>
              </a:pPr>
              <a:r>
                <a:rPr lang="en-US" sz="900" dirty="0">
                  <a:solidFill>
                    <a:srgbClr val="FFD43B"/>
                  </a:solidFill>
                  <a:latin typeface="Courier New" pitchFamily="34" charset="0"/>
                  <a:ea typeface="Courier New" pitchFamily="34" charset="-122"/>
                  <a:cs typeface="Courier New" pitchFamily="34" charset="-120"/>
                </a:rPr>
                <a:t>Ano: 2012</a:t>
              </a:r>
              <a:endParaRPr lang="en-US" sz="900" dirty="0"/>
            </a:p>
          </p:txBody>
        </p:sp>
        <p:sp>
          <p:nvSpPr>
            <p:cNvPr id="56" name="Text 51"/>
            <p:cNvSpPr/>
            <p:nvPr/>
          </p:nvSpPr>
          <p:spPr>
            <a:xfrm>
              <a:off x="4663418" y="5406368"/>
              <a:ext cx="1443261" cy="128588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>
              <a:spAutoFit/>
            </a:bodyPr>
            <a:lstStyle/>
            <a:p>
              <a:pPr marL="0" indent="0">
                <a:buNone/>
              </a:pPr>
              <a:r>
                <a:rPr lang="en-US" sz="900" dirty="0">
                  <a:solidFill>
                    <a:srgbClr val="FFD43B"/>
                  </a:solidFill>
                  <a:latin typeface="Courier New" pitchFamily="34" charset="0"/>
                  <a:ea typeface="Courier New" pitchFamily="34" charset="-122"/>
                  <a:cs typeface="Courier New" pitchFamily="34" charset="-120"/>
                </a:rPr>
                <a:t>Diretor: Joss Whedon</a:t>
              </a:r>
              <a:endParaRPr lang="en-US" sz="900" dirty="0"/>
            </a:p>
          </p:txBody>
        </p:sp>
        <p:sp>
          <p:nvSpPr>
            <p:cNvPr id="57" name="Text 52"/>
            <p:cNvSpPr/>
            <p:nvPr/>
          </p:nvSpPr>
          <p:spPr>
            <a:xfrm>
              <a:off x="4663418" y="5577818"/>
              <a:ext cx="688758" cy="12858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ctr">
              <a:spAutoFit/>
            </a:bodyPr>
            <a:lstStyle/>
            <a:p>
              <a:pPr marL="0" indent="0">
                <a:buNone/>
              </a:pPr>
              <a:r>
                <a:rPr lang="en-US" sz="900" dirty="0">
                  <a:solidFill>
                    <a:srgbClr val="FFD43B"/>
                  </a:solidFill>
                  <a:latin typeface="Courier New" pitchFamily="34" charset="0"/>
                  <a:ea typeface="Courier New" pitchFamily="34" charset="-122"/>
                  <a:cs typeface="Courier New" pitchFamily="34" charset="-120"/>
                </a:rPr>
                <a:t>Nota: 8.5</a:t>
              </a:r>
              <a:endParaRPr lang="en-US" sz="900" dirty="0"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28600" y="228600"/>
            <a:ext cx="8758238" cy="38576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025" b="1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Objetivos da Aula</a:t>
            </a:r>
            <a:endParaRPr lang="en-US" sz="2025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291" y="2007394"/>
            <a:ext cx="200025" cy="228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411616" y="1971675"/>
            <a:ext cx="4841872" cy="30003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575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Entender o funcionamento de dicionários e conjuntos.</a:t>
            </a:r>
            <a:endParaRPr lang="en-US" sz="1575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7291" y="2536031"/>
            <a:ext cx="228600" cy="228600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1440191" y="2500313"/>
            <a:ext cx="3562610" cy="30003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575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Armazenar e acessar dados por chave.</a:t>
            </a:r>
            <a:endParaRPr lang="en-US" sz="1575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7291" y="3064669"/>
            <a:ext cx="228600" cy="228600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1440191" y="3028950"/>
            <a:ext cx="3151036" cy="30003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575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Eliminar duplicatas com conjuntos.</a:t>
            </a:r>
            <a:endParaRPr lang="en-US" sz="1575" dirty="0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136D8880-CD79-B0D2-1D1C-9B73BC0EB06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7162" y="152627"/>
            <a:ext cx="1619250" cy="1600200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53251027-A179-86A0-366A-F3F9A4F973F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62137" y="4515969"/>
            <a:ext cx="5419725" cy="438150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584FB6D0-F1EC-9759-B4D4-633D3F2A3FA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67588" y="152627"/>
            <a:ext cx="1619250" cy="16002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28523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28600" y="228600"/>
            <a:ext cx="8758238" cy="38576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025" b="1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Introdução aos Dicionários</a:t>
            </a:r>
            <a:endParaRPr lang="en-US" sz="2025" dirty="0"/>
          </a:p>
        </p:txBody>
      </p:sp>
      <p:sp>
        <p:nvSpPr>
          <p:cNvPr id="4" name="Shape 1"/>
          <p:cNvSpPr/>
          <p:nvPr/>
        </p:nvSpPr>
        <p:spPr>
          <a:xfrm>
            <a:off x="228600" y="842963"/>
            <a:ext cx="4114800" cy="1628775"/>
          </a:xfrm>
          <a:prstGeom prst="rect">
            <a:avLst/>
          </a:prstGeom>
          <a:solidFill>
            <a:srgbClr val="F5F5F5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5" name="Shape 2"/>
          <p:cNvSpPr/>
          <p:nvPr/>
        </p:nvSpPr>
        <p:spPr>
          <a:xfrm>
            <a:off x="228600" y="842963"/>
            <a:ext cx="35719" cy="1628775"/>
          </a:xfrm>
          <a:prstGeom prst="rect">
            <a:avLst/>
          </a:prstGeom>
          <a:solidFill>
            <a:srgbClr val="FFD43B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6" name="Text 3"/>
          <p:cNvSpPr/>
          <p:nvPr/>
        </p:nvSpPr>
        <p:spPr>
          <a:xfrm>
            <a:off x="400050" y="1044773"/>
            <a:ext cx="997418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dirty="0">
                <a:solidFill>
                  <a:srgbClr val="333333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aluno = {</a:t>
            </a:r>
            <a:endParaRPr lang="en-US" sz="1350" dirty="0"/>
          </a:p>
        </p:txBody>
      </p:sp>
      <p:sp>
        <p:nvSpPr>
          <p:cNvPr id="7" name="Text 4"/>
          <p:cNvSpPr/>
          <p:nvPr/>
        </p:nvSpPr>
        <p:spPr>
          <a:xfrm>
            <a:off x="400050" y="1301948"/>
            <a:ext cx="2232059" cy="19466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dirty="0">
                <a:solidFill>
                  <a:srgbClr val="333333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"nome": "Carlos",</a:t>
            </a:r>
            <a:endParaRPr lang="en-US" sz="1350" dirty="0"/>
          </a:p>
        </p:txBody>
      </p:sp>
      <p:sp>
        <p:nvSpPr>
          <p:cNvPr id="8" name="Text 5"/>
          <p:cNvSpPr/>
          <p:nvPr/>
        </p:nvSpPr>
        <p:spPr>
          <a:xfrm>
            <a:off x="400050" y="1559123"/>
            <a:ext cx="1717625" cy="19466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dirty="0">
                <a:solidFill>
                  <a:srgbClr val="333333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"idade": 20,</a:t>
            </a:r>
            <a:endParaRPr lang="en-US" sz="1350" dirty="0"/>
          </a:p>
        </p:txBody>
      </p:sp>
      <p:sp>
        <p:nvSpPr>
          <p:cNvPr id="9" name="Text 6"/>
          <p:cNvSpPr/>
          <p:nvPr/>
        </p:nvSpPr>
        <p:spPr>
          <a:xfrm>
            <a:off x="400050" y="1816298"/>
            <a:ext cx="1614739" cy="19466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dirty="0">
                <a:solidFill>
                  <a:srgbClr val="333333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"nota": 8.5</a:t>
            </a:r>
            <a:endParaRPr lang="en-US" sz="1350" dirty="0"/>
          </a:p>
        </p:txBody>
      </p:sp>
      <p:sp>
        <p:nvSpPr>
          <p:cNvPr id="10" name="Text 7"/>
          <p:cNvSpPr/>
          <p:nvPr/>
        </p:nvSpPr>
        <p:spPr>
          <a:xfrm>
            <a:off x="400050" y="2073473"/>
            <a:ext cx="174324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dirty="0">
                <a:solidFill>
                  <a:srgbClr val="333333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}</a:t>
            </a:r>
            <a:endParaRPr lang="en-US" sz="1350" dirty="0"/>
          </a:p>
        </p:txBody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2743200"/>
            <a:ext cx="171450" cy="171450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514350" y="2732484"/>
            <a:ext cx="1529516" cy="19109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Estrutura de pares</a:t>
            </a:r>
            <a:endParaRPr lang="en-US" sz="1350" dirty="0"/>
          </a:p>
        </p:txBody>
      </p:sp>
      <p:sp>
        <p:nvSpPr>
          <p:cNvPr id="13" name="Text 9"/>
          <p:cNvSpPr/>
          <p:nvPr/>
        </p:nvSpPr>
        <p:spPr>
          <a:xfrm>
            <a:off x="1972428" y="2732484"/>
            <a:ext cx="1024458" cy="19109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chave-valor</a:t>
            </a:r>
            <a:endParaRPr lang="en-US" sz="1350" dirty="0"/>
          </a:p>
        </p:txBody>
      </p:sp>
      <p:pic>
        <p:nvPicPr>
          <p:cNvPr id="1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00" y="3114675"/>
            <a:ext cx="171450" cy="171450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514350" y="3071813"/>
            <a:ext cx="1958476" cy="2571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Acesso rápido por chave</a:t>
            </a:r>
            <a:endParaRPr lang="en-US" sz="1350" dirty="0"/>
          </a:p>
        </p:txBody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600" y="3486150"/>
            <a:ext cx="171450" cy="171450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514350" y="3443288"/>
            <a:ext cx="3568833" cy="2571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Chaves podem ser strings, números ou tuplas</a:t>
            </a:r>
            <a:endParaRPr lang="en-US" sz="1350" dirty="0"/>
          </a:p>
        </p:txBody>
      </p:sp>
      <p:pic>
        <p:nvPicPr>
          <p:cNvPr id="18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2000" y="842963"/>
            <a:ext cx="4343400" cy="2556318"/>
          </a:xfrm>
          <a:prstGeom prst="rect">
            <a:avLst/>
          </a:prstGeom>
        </p:spPr>
      </p:pic>
      <p:sp>
        <p:nvSpPr>
          <p:cNvPr id="19" name="Shape 12"/>
          <p:cNvSpPr/>
          <p:nvPr/>
        </p:nvSpPr>
        <p:spPr>
          <a:xfrm>
            <a:off x="4572000" y="3513581"/>
            <a:ext cx="4343400" cy="1543050"/>
          </a:xfrm>
          <a:prstGeom prst="rect">
            <a:avLst/>
          </a:prstGeom>
          <a:solidFill>
            <a:srgbClr val="FFFFFF">
              <a:alpha val="10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20" name="Shape 13"/>
          <p:cNvSpPr/>
          <p:nvPr/>
        </p:nvSpPr>
        <p:spPr>
          <a:xfrm>
            <a:off x="4743450" y="3685031"/>
            <a:ext cx="714375" cy="285750"/>
          </a:xfrm>
          <a:prstGeom prst="rect">
            <a:avLst/>
          </a:prstGeom>
          <a:solidFill>
            <a:srgbClr val="FFD43B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21" name="Text 14"/>
          <p:cNvSpPr/>
          <p:nvPr/>
        </p:nvSpPr>
        <p:spPr>
          <a:xfrm>
            <a:off x="4743450" y="3685031"/>
            <a:ext cx="785813" cy="285750"/>
          </a:xfrm>
          <a:prstGeom prst="rect">
            <a:avLst/>
          </a:prstGeom>
          <a:noFill/>
          <a:ln/>
        </p:spPr>
        <p:txBody>
          <a:bodyPr wrap="none" lIns="136017" tIns="68072" rIns="136017" bIns="68072" rtlCol="0" anchor="ctr">
            <a:spAutoFit/>
          </a:bodyPr>
          <a:lstStyle/>
          <a:p>
            <a:pPr marL="0" indent="0" algn="ctr">
              <a:buNone/>
            </a:pPr>
            <a:r>
              <a:rPr lang="en-US" sz="900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nome</a:t>
            </a:r>
            <a:endParaRPr lang="en-US" sz="900" dirty="0"/>
          </a:p>
        </p:txBody>
      </p:sp>
      <p:pic>
        <p:nvPicPr>
          <p:cNvPr id="22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86425" y="3742181"/>
            <a:ext cx="150019" cy="171450"/>
          </a:xfrm>
          <a:prstGeom prst="rect">
            <a:avLst/>
          </a:prstGeom>
        </p:spPr>
      </p:pic>
      <p:sp>
        <p:nvSpPr>
          <p:cNvPr id="23" name="Shape 15"/>
          <p:cNvSpPr/>
          <p:nvPr/>
        </p:nvSpPr>
        <p:spPr>
          <a:xfrm>
            <a:off x="5950744" y="3685031"/>
            <a:ext cx="714375" cy="285750"/>
          </a:xfrm>
          <a:prstGeom prst="rect">
            <a:avLst/>
          </a:prstGeom>
          <a:solidFill>
            <a:srgbClr val="FFFFFF">
              <a:alpha val="20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24" name="Text 16"/>
          <p:cNvSpPr/>
          <p:nvPr/>
        </p:nvSpPr>
        <p:spPr>
          <a:xfrm>
            <a:off x="5950744" y="3685031"/>
            <a:ext cx="785813" cy="285750"/>
          </a:xfrm>
          <a:prstGeom prst="rect">
            <a:avLst/>
          </a:prstGeom>
          <a:noFill/>
          <a:ln/>
        </p:spPr>
        <p:txBody>
          <a:bodyPr wrap="none" lIns="136017" tIns="68072" rIns="136017" bIns="68072" rtlCol="0" anchor="ctr">
            <a:spAutoFit/>
          </a:bodyPr>
          <a:lstStyle/>
          <a:p>
            <a:pPr marL="0" indent="0" algn="ctr">
              <a:buNone/>
            </a:pPr>
            <a:r>
              <a:rPr lang="en-US" sz="900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Carlos</a:t>
            </a:r>
            <a:endParaRPr lang="en-US" sz="900" dirty="0"/>
          </a:p>
        </p:txBody>
      </p:sp>
      <p:sp>
        <p:nvSpPr>
          <p:cNvPr id="25" name="Shape 17"/>
          <p:cNvSpPr/>
          <p:nvPr/>
        </p:nvSpPr>
        <p:spPr>
          <a:xfrm>
            <a:off x="4743450" y="4085081"/>
            <a:ext cx="714375" cy="285750"/>
          </a:xfrm>
          <a:prstGeom prst="rect">
            <a:avLst/>
          </a:prstGeom>
          <a:solidFill>
            <a:srgbClr val="FFD43B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26" name="Text 18"/>
          <p:cNvSpPr/>
          <p:nvPr/>
        </p:nvSpPr>
        <p:spPr>
          <a:xfrm>
            <a:off x="4743450" y="4085081"/>
            <a:ext cx="785813" cy="285750"/>
          </a:xfrm>
          <a:prstGeom prst="rect">
            <a:avLst/>
          </a:prstGeom>
          <a:noFill/>
          <a:ln/>
        </p:spPr>
        <p:txBody>
          <a:bodyPr wrap="none" lIns="136017" tIns="68072" rIns="136017" bIns="68072" rtlCol="0" anchor="ctr">
            <a:spAutoFit/>
          </a:bodyPr>
          <a:lstStyle/>
          <a:p>
            <a:pPr marL="0" indent="0" algn="ctr">
              <a:buNone/>
            </a:pPr>
            <a:r>
              <a:rPr lang="en-US" sz="900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idade</a:t>
            </a:r>
            <a:endParaRPr lang="en-US" sz="900" dirty="0"/>
          </a:p>
        </p:txBody>
      </p:sp>
      <p:pic>
        <p:nvPicPr>
          <p:cNvPr id="27" name="Image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86425" y="4142231"/>
            <a:ext cx="150019" cy="171450"/>
          </a:xfrm>
          <a:prstGeom prst="rect">
            <a:avLst/>
          </a:prstGeom>
        </p:spPr>
      </p:pic>
      <p:sp>
        <p:nvSpPr>
          <p:cNvPr id="28" name="Shape 19"/>
          <p:cNvSpPr/>
          <p:nvPr/>
        </p:nvSpPr>
        <p:spPr>
          <a:xfrm>
            <a:off x="5950744" y="4085081"/>
            <a:ext cx="714375" cy="285750"/>
          </a:xfrm>
          <a:prstGeom prst="rect">
            <a:avLst/>
          </a:prstGeom>
          <a:solidFill>
            <a:srgbClr val="FFFFFF">
              <a:alpha val="20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29" name="Text 20"/>
          <p:cNvSpPr/>
          <p:nvPr/>
        </p:nvSpPr>
        <p:spPr>
          <a:xfrm>
            <a:off x="5950744" y="4085081"/>
            <a:ext cx="785813" cy="285750"/>
          </a:xfrm>
          <a:prstGeom prst="rect">
            <a:avLst/>
          </a:prstGeom>
          <a:noFill/>
          <a:ln/>
        </p:spPr>
        <p:txBody>
          <a:bodyPr wrap="none" lIns="136017" tIns="68072" rIns="136017" bIns="68072" rtlCol="0" anchor="ctr">
            <a:spAutoFit/>
          </a:bodyPr>
          <a:lstStyle/>
          <a:p>
            <a:pPr marL="0" indent="0" algn="ctr">
              <a:buNone/>
            </a:pPr>
            <a:r>
              <a:rPr lang="en-US" sz="900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20</a:t>
            </a:r>
            <a:endParaRPr lang="en-US" sz="900" dirty="0"/>
          </a:p>
        </p:txBody>
      </p:sp>
      <p:sp>
        <p:nvSpPr>
          <p:cNvPr id="30" name="Shape 21"/>
          <p:cNvSpPr/>
          <p:nvPr/>
        </p:nvSpPr>
        <p:spPr>
          <a:xfrm>
            <a:off x="4743450" y="4485131"/>
            <a:ext cx="714375" cy="285750"/>
          </a:xfrm>
          <a:prstGeom prst="rect">
            <a:avLst/>
          </a:prstGeom>
          <a:solidFill>
            <a:srgbClr val="FFD43B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31" name="Text 22"/>
          <p:cNvSpPr/>
          <p:nvPr/>
        </p:nvSpPr>
        <p:spPr>
          <a:xfrm>
            <a:off x="4743450" y="4485131"/>
            <a:ext cx="785813" cy="285750"/>
          </a:xfrm>
          <a:prstGeom prst="rect">
            <a:avLst/>
          </a:prstGeom>
          <a:noFill/>
          <a:ln/>
        </p:spPr>
        <p:txBody>
          <a:bodyPr wrap="none" lIns="136017" tIns="68072" rIns="136017" bIns="68072" rtlCol="0" anchor="ctr">
            <a:spAutoFit/>
          </a:bodyPr>
          <a:lstStyle/>
          <a:p>
            <a:pPr marL="0" indent="0" algn="ctr">
              <a:buNone/>
            </a:pPr>
            <a:r>
              <a:rPr lang="en-US" sz="900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nota</a:t>
            </a:r>
            <a:endParaRPr lang="en-US" sz="900" dirty="0"/>
          </a:p>
        </p:txBody>
      </p:sp>
      <p:pic>
        <p:nvPicPr>
          <p:cNvPr id="32" name="Image 7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86425" y="4542281"/>
            <a:ext cx="150019" cy="171450"/>
          </a:xfrm>
          <a:prstGeom prst="rect">
            <a:avLst/>
          </a:prstGeom>
        </p:spPr>
      </p:pic>
      <p:sp>
        <p:nvSpPr>
          <p:cNvPr id="33" name="Shape 23"/>
          <p:cNvSpPr/>
          <p:nvPr/>
        </p:nvSpPr>
        <p:spPr>
          <a:xfrm>
            <a:off x="5950744" y="4485131"/>
            <a:ext cx="714375" cy="285750"/>
          </a:xfrm>
          <a:prstGeom prst="rect">
            <a:avLst/>
          </a:prstGeom>
          <a:solidFill>
            <a:srgbClr val="FFFFFF">
              <a:alpha val="20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34" name="Text 24"/>
          <p:cNvSpPr/>
          <p:nvPr/>
        </p:nvSpPr>
        <p:spPr>
          <a:xfrm>
            <a:off x="5950744" y="4485131"/>
            <a:ext cx="785813" cy="285750"/>
          </a:xfrm>
          <a:prstGeom prst="rect">
            <a:avLst/>
          </a:prstGeom>
          <a:noFill/>
          <a:ln/>
        </p:spPr>
        <p:txBody>
          <a:bodyPr wrap="none" lIns="136017" tIns="68072" rIns="136017" bIns="68072" rtlCol="0" anchor="ctr">
            <a:spAutoFit/>
          </a:bodyPr>
          <a:lstStyle/>
          <a:p>
            <a:pPr marL="0" indent="0" algn="ctr">
              <a:buNone/>
            </a:pPr>
            <a:r>
              <a:rPr lang="en-US" sz="900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8.5</a:t>
            </a:r>
            <a:endParaRPr lang="en-US" sz="900" dirty="0"/>
          </a:p>
        </p:txBody>
      </p:sp>
      <p:sp>
        <p:nvSpPr>
          <p:cNvPr id="36" name="Text 9">
            <a:extLst>
              <a:ext uri="{FF2B5EF4-FFF2-40B4-BE49-F238E27FC236}">
                <a16:creationId xmlns:a16="http://schemas.microsoft.com/office/drawing/2014/main" id="{39DED88F-C026-6191-C4C0-2EF6BBFEF6D9}"/>
              </a:ext>
            </a:extLst>
          </p:cNvPr>
          <p:cNvSpPr/>
          <p:nvPr/>
        </p:nvSpPr>
        <p:spPr>
          <a:xfrm>
            <a:off x="264319" y="4453652"/>
            <a:ext cx="3990294" cy="121252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88" dirty="0">
                <a:solidFill>
                  <a:srgbClr val="6B7280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Curso de Desenvolvimento </a:t>
            </a:r>
            <a:r>
              <a:rPr lang="en-US" sz="788" dirty="0" err="1">
                <a:solidFill>
                  <a:srgbClr val="6B7280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em</a:t>
            </a:r>
            <a:r>
              <a:rPr lang="en-US" sz="788" dirty="0">
                <a:solidFill>
                  <a:srgbClr val="6B7280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 Python Prof. Me Ronaldo Caetano de Mendonça Junior</a:t>
            </a:r>
            <a:endParaRPr lang="en-US" sz="788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28600" y="228600"/>
            <a:ext cx="8758238" cy="38576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025" b="1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Acessando e Modificando Dados</a:t>
            </a:r>
            <a:endParaRPr lang="en-US" sz="2025" dirty="0"/>
          </a:p>
        </p:txBody>
      </p:sp>
      <p:sp>
        <p:nvSpPr>
          <p:cNvPr id="4" name="Shape 1"/>
          <p:cNvSpPr/>
          <p:nvPr/>
        </p:nvSpPr>
        <p:spPr>
          <a:xfrm>
            <a:off x="228600" y="842963"/>
            <a:ext cx="4114800" cy="1114425"/>
          </a:xfrm>
          <a:prstGeom prst="rect">
            <a:avLst/>
          </a:prstGeom>
          <a:solidFill>
            <a:srgbClr val="F5F5F5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5" name="Shape 2"/>
          <p:cNvSpPr/>
          <p:nvPr/>
        </p:nvSpPr>
        <p:spPr>
          <a:xfrm>
            <a:off x="228600" y="842963"/>
            <a:ext cx="35719" cy="1114425"/>
          </a:xfrm>
          <a:prstGeom prst="rect">
            <a:avLst/>
          </a:prstGeom>
          <a:solidFill>
            <a:srgbClr val="FFD43B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6" name="Text 3"/>
          <p:cNvSpPr/>
          <p:nvPr/>
        </p:nvSpPr>
        <p:spPr>
          <a:xfrm>
            <a:off x="400050" y="1044773"/>
            <a:ext cx="2129172" cy="19466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dirty="0">
                <a:solidFill>
                  <a:srgbClr val="333333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print(aluno["nome"])</a:t>
            </a:r>
            <a:endParaRPr lang="en-US" sz="1350" dirty="0"/>
          </a:p>
        </p:txBody>
      </p:sp>
      <p:sp>
        <p:nvSpPr>
          <p:cNvPr id="7" name="Text 4"/>
          <p:cNvSpPr/>
          <p:nvPr/>
        </p:nvSpPr>
        <p:spPr>
          <a:xfrm>
            <a:off x="400050" y="1301948"/>
            <a:ext cx="2026286" cy="19466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dirty="0">
                <a:solidFill>
                  <a:srgbClr val="333333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aluno["idade"] = 21</a:t>
            </a:r>
            <a:endParaRPr lang="en-US" sz="1350" dirty="0"/>
          </a:p>
        </p:txBody>
      </p:sp>
      <p:sp>
        <p:nvSpPr>
          <p:cNvPr id="8" name="Text 5"/>
          <p:cNvSpPr/>
          <p:nvPr/>
        </p:nvSpPr>
        <p:spPr>
          <a:xfrm>
            <a:off x="400050" y="1559123"/>
            <a:ext cx="2643606" cy="19466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dirty="0">
                <a:solidFill>
                  <a:srgbClr val="333333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aluno["curso"] = "Python"</a:t>
            </a:r>
            <a:endParaRPr lang="en-US" sz="1350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2228850"/>
            <a:ext cx="171450" cy="171450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457200" y="2185988"/>
            <a:ext cx="1634328" cy="2571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FFD43B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Acessando valores</a:t>
            </a:r>
            <a:endParaRPr lang="en-US" sz="1350" dirty="0"/>
          </a:p>
        </p:txBody>
      </p:sp>
      <p:sp>
        <p:nvSpPr>
          <p:cNvPr id="11" name="Text 7"/>
          <p:cNvSpPr/>
          <p:nvPr/>
        </p:nvSpPr>
        <p:spPr>
          <a:xfrm>
            <a:off x="228600" y="2525316"/>
            <a:ext cx="886244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13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Use a sintaxe</a:t>
            </a:r>
            <a:endParaRPr lang="en-US" sz="1013" dirty="0"/>
          </a:p>
        </p:txBody>
      </p:sp>
      <p:sp>
        <p:nvSpPr>
          <p:cNvPr id="12" name="Text 8"/>
          <p:cNvSpPr/>
          <p:nvPr/>
        </p:nvSpPr>
        <p:spPr>
          <a:xfrm>
            <a:off x="1043406" y="2532459"/>
            <a:ext cx="1537581" cy="14644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13" dirty="0">
                <a:solidFill>
                  <a:srgbClr val="FFFFFF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dicionario["chave"]</a:t>
            </a:r>
            <a:endParaRPr lang="en-US" sz="1013" dirty="0"/>
          </a:p>
        </p:txBody>
      </p:sp>
      <p:sp>
        <p:nvSpPr>
          <p:cNvPr id="13" name="Text 9"/>
          <p:cNvSpPr/>
          <p:nvPr/>
        </p:nvSpPr>
        <p:spPr>
          <a:xfrm>
            <a:off x="2509549" y="2525316"/>
            <a:ext cx="1407933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13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para acessar um valor.</a:t>
            </a:r>
            <a:endParaRPr lang="en-US" sz="1013" dirty="0"/>
          </a:p>
        </p:txBody>
      </p:sp>
      <p:pic>
        <p:nvPicPr>
          <p:cNvPr id="1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00" y="2916436"/>
            <a:ext cx="171450" cy="171450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457200" y="2873573"/>
            <a:ext cx="1729094" cy="2571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FFD43B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Modificando valores</a:t>
            </a:r>
            <a:endParaRPr lang="en-US" sz="1350" dirty="0"/>
          </a:p>
        </p:txBody>
      </p:sp>
      <p:sp>
        <p:nvSpPr>
          <p:cNvPr id="16" name="Text 11"/>
          <p:cNvSpPr/>
          <p:nvPr/>
        </p:nvSpPr>
        <p:spPr>
          <a:xfrm>
            <a:off x="228600" y="3187898"/>
            <a:ext cx="4186238" cy="192881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13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Atribua um novo valor a uma chave existente.</a:t>
            </a:r>
            <a:endParaRPr lang="en-US" sz="1013" dirty="0"/>
          </a:p>
        </p:txBody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600" y="3595092"/>
            <a:ext cx="171450" cy="171450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457200" y="3552230"/>
            <a:ext cx="2167263" cy="2571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FFD43B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Adicionando novos pares</a:t>
            </a:r>
            <a:endParaRPr lang="en-US" sz="1350" dirty="0"/>
          </a:p>
        </p:txBody>
      </p:sp>
      <p:sp>
        <p:nvSpPr>
          <p:cNvPr id="19" name="Text 13"/>
          <p:cNvSpPr/>
          <p:nvPr/>
        </p:nvSpPr>
        <p:spPr>
          <a:xfrm>
            <a:off x="228600" y="3866555"/>
            <a:ext cx="4186238" cy="192881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13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Atribua um valor a uma chave que não existe ainda.</a:t>
            </a:r>
            <a:endParaRPr lang="en-US" sz="1013" dirty="0"/>
          </a:p>
        </p:txBody>
      </p:sp>
      <p:sp>
        <p:nvSpPr>
          <p:cNvPr id="20" name="Shape 14"/>
          <p:cNvSpPr/>
          <p:nvPr/>
        </p:nvSpPr>
        <p:spPr>
          <a:xfrm>
            <a:off x="4572000" y="1050131"/>
            <a:ext cx="4343400" cy="3657600"/>
          </a:xfrm>
          <a:prstGeom prst="rect">
            <a:avLst/>
          </a:prstGeom>
          <a:solidFill>
            <a:srgbClr val="FFFFFF">
              <a:alpha val="10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21" name="Text 15"/>
          <p:cNvSpPr/>
          <p:nvPr/>
        </p:nvSpPr>
        <p:spPr>
          <a:xfrm>
            <a:off x="4743450" y="1221581"/>
            <a:ext cx="4071938" cy="21431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125" dirty="0">
                <a:solidFill>
                  <a:srgbClr val="FFD43B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Dicionário original</a:t>
            </a:r>
            <a:endParaRPr lang="en-US" sz="1125" dirty="0"/>
          </a:p>
        </p:txBody>
      </p:sp>
      <p:sp>
        <p:nvSpPr>
          <p:cNvPr id="22" name="Shape 16"/>
          <p:cNvSpPr/>
          <p:nvPr/>
        </p:nvSpPr>
        <p:spPr>
          <a:xfrm>
            <a:off x="4743450" y="1493044"/>
            <a:ext cx="4000500" cy="914400"/>
          </a:xfrm>
          <a:prstGeom prst="rect">
            <a:avLst/>
          </a:prstGeom>
          <a:solidFill>
            <a:srgbClr val="FFFFFF">
              <a:alpha val="10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23" name="Text 17"/>
          <p:cNvSpPr/>
          <p:nvPr/>
        </p:nvSpPr>
        <p:spPr>
          <a:xfrm>
            <a:off x="4857750" y="1607344"/>
            <a:ext cx="482984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b="1" dirty="0">
                <a:solidFill>
                  <a:srgbClr val="FFD43B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"nome"</a:t>
            </a:r>
            <a:endParaRPr lang="en-US" sz="900" dirty="0"/>
          </a:p>
        </p:txBody>
      </p:sp>
      <p:sp>
        <p:nvSpPr>
          <p:cNvPr id="24" name="Text 18"/>
          <p:cNvSpPr/>
          <p:nvPr/>
        </p:nvSpPr>
        <p:spPr>
          <a:xfrm>
            <a:off x="5326447" y="1607344"/>
            <a:ext cx="140029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FFFFFF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:</a:t>
            </a:r>
            <a:endParaRPr lang="en-US" sz="900" dirty="0"/>
          </a:p>
        </p:txBody>
      </p:sp>
      <p:sp>
        <p:nvSpPr>
          <p:cNvPr id="25" name="Text 19"/>
          <p:cNvSpPr/>
          <p:nvPr/>
        </p:nvSpPr>
        <p:spPr>
          <a:xfrm>
            <a:off x="5452188" y="1607344"/>
            <a:ext cx="620167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FFFFFF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"Carlos"</a:t>
            </a:r>
            <a:endParaRPr lang="en-US" sz="900" dirty="0"/>
          </a:p>
        </p:txBody>
      </p:sp>
      <p:sp>
        <p:nvSpPr>
          <p:cNvPr id="26" name="Text 20"/>
          <p:cNvSpPr/>
          <p:nvPr/>
        </p:nvSpPr>
        <p:spPr>
          <a:xfrm>
            <a:off x="4857750" y="1835944"/>
            <a:ext cx="551576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b="1" dirty="0">
                <a:solidFill>
                  <a:srgbClr val="FFD43B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"idade"</a:t>
            </a:r>
            <a:endParaRPr lang="en-US" sz="900" dirty="0"/>
          </a:p>
        </p:txBody>
      </p:sp>
      <p:sp>
        <p:nvSpPr>
          <p:cNvPr id="27" name="Text 21"/>
          <p:cNvSpPr/>
          <p:nvPr/>
        </p:nvSpPr>
        <p:spPr>
          <a:xfrm>
            <a:off x="5395038" y="1835944"/>
            <a:ext cx="140029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FFFFFF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:</a:t>
            </a:r>
            <a:endParaRPr lang="en-US" sz="900" dirty="0"/>
          </a:p>
        </p:txBody>
      </p:sp>
      <p:sp>
        <p:nvSpPr>
          <p:cNvPr id="28" name="Text 22"/>
          <p:cNvSpPr/>
          <p:nvPr/>
        </p:nvSpPr>
        <p:spPr>
          <a:xfrm>
            <a:off x="5520779" y="1835944"/>
            <a:ext cx="20862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FFFFFF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20</a:t>
            </a:r>
            <a:endParaRPr lang="en-US" sz="900" dirty="0"/>
          </a:p>
        </p:txBody>
      </p:sp>
      <p:sp>
        <p:nvSpPr>
          <p:cNvPr id="29" name="Text 23"/>
          <p:cNvSpPr/>
          <p:nvPr/>
        </p:nvSpPr>
        <p:spPr>
          <a:xfrm>
            <a:off x="4857750" y="2064544"/>
            <a:ext cx="482984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b="1" dirty="0">
                <a:solidFill>
                  <a:srgbClr val="FFD43B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"nota"</a:t>
            </a:r>
            <a:endParaRPr lang="en-US" sz="900" dirty="0"/>
          </a:p>
        </p:txBody>
      </p:sp>
      <p:sp>
        <p:nvSpPr>
          <p:cNvPr id="30" name="Text 24"/>
          <p:cNvSpPr/>
          <p:nvPr/>
        </p:nvSpPr>
        <p:spPr>
          <a:xfrm>
            <a:off x="5326447" y="2064544"/>
            <a:ext cx="140029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FFFFFF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:</a:t>
            </a:r>
            <a:endParaRPr lang="en-US" sz="900" dirty="0"/>
          </a:p>
        </p:txBody>
      </p:sp>
      <p:sp>
        <p:nvSpPr>
          <p:cNvPr id="31" name="Text 25"/>
          <p:cNvSpPr/>
          <p:nvPr/>
        </p:nvSpPr>
        <p:spPr>
          <a:xfrm>
            <a:off x="5452188" y="2064544"/>
            <a:ext cx="277211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FFFFFF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8.5</a:t>
            </a:r>
            <a:endParaRPr lang="en-US" sz="900" dirty="0"/>
          </a:p>
        </p:txBody>
      </p:sp>
      <p:pic>
        <p:nvPicPr>
          <p:cNvPr id="32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79406" y="2614613"/>
            <a:ext cx="128588" cy="171450"/>
          </a:xfrm>
          <a:prstGeom prst="rect">
            <a:avLst/>
          </a:prstGeom>
        </p:spPr>
      </p:pic>
      <p:sp>
        <p:nvSpPr>
          <p:cNvPr id="33" name="Text 26"/>
          <p:cNvSpPr/>
          <p:nvPr/>
        </p:nvSpPr>
        <p:spPr>
          <a:xfrm>
            <a:off x="4743450" y="2950369"/>
            <a:ext cx="4071938" cy="21431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125" dirty="0">
                <a:solidFill>
                  <a:srgbClr val="FFD43B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Após modificações</a:t>
            </a:r>
            <a:endParaRPr lang="en-US" sz="1125" dirty="0"/>
          </a:p>
        </p:txBody>
      </p:sp>
      <p:sp>
        <p:nvSpPr>
          <p:cNvPr id="34" name="Shape 27"/>
          <p:cNvSpPr/>
          <p:nvPr/>
        </p:nvSpPr>
        <p:spPr>
          <a:xfrm>
            <a:off x="4743450" y="3221831"/>
            <a:ext cx="4000500" cy="1143000"/>
          </a:xfrm>
          <a:prstGeom prst="rect">
            <a:avLst/>
          </a:prstGeom>
          <a:solidFill>
            <a:srgbClr val="FFFFFF">
              <a:alpha val="10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35" name="Text 28"/>
          <p:cNvSpPr/>
          <p:nvPr/>
        </p:nvSpPr>
        <p:spPr>
          <a:xfrm>
            <a:off x="4857750" y="3336131"/>
            <a:ext cx="482984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b="1" dirty="0">
                <a:solidFill>
                  <a:srgbClr val="FFD43B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"nome"</a:t>
            </a:r>
            <a:endParaRPr lang="en-US" sz="900" dirty="0"/>
          </a:p>
        </p:txBody>
      </p:sp>
      <p:sp>
        <p:nvSpPr>
          <p:cNvPr id="36" name="Text 29"/>
          <p:cNvSpPr/>
          <p:nvPr/>
        </p:nvSpPr>
        <p:spPr>
          <a:xfrm>
            <a:off x="5326447" y="3336131"/>
            <a:ext cx="140029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FFFFFF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:</a:t>
            </a:r>
            <a:endParaRPr lang="en-US" sz="900" dirty="0"/>
          </a:p>
        </p:txBody>
      </p:sp>
      <p:sp>
        <p:nvSpPr>
          <p:cNvPr id="37" name="Text 30"/>
          <p:cNvSpPr/>
          <p:nvPr/>
        </p:nvSpPr>
        <p:spPr>
          <a:xfrm>
            <a:off x="5452188" y="3336131"/>
            <a:ext cx="620167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FFFFFF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"Carlos"</a:t>
            </a:r>
            <a:endParaRPr lang="en-US" sz="900" dirty="0"/>
          </a:p>
        </p:txBody>
      </p:sp>
      <p:sp>
        <p:nvSpPr>
          <p:cNvPr id="38" name="Text 31"/>
          <p:cNvSpPr/>
          <p:nvPr/>
        </p:nvSpPr>
        <p:spPr>
          <a:xfrm>
            <a:off x="4857750" y="3564731"/>
            <a:ext cx="551576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b="1" dirty="0">
                <a:solidFill>
                  <a:srgbClr val="FFD43B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"idade"</a:t>
            </a:r>
            <a:endParaRPr lang="en-US" sz="900" dirty="0"/>
          </a:p>
        </p:txBody>
      </p:sp>
      <p:sp>
        <p:nvSpPr>
          <p:cNvPr id="39" name="Text 32"/>
          <p:cNvSpPr/>
          <p:nvPr/>
        </p:nvSpPr>
        <p:spPr>
          <a:xfrm>
            <a:off x="5395038" y="3564731"/>
            <a:ext cx="140029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FFFFFF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:</a:t>
            </a:r>
            <a:endParaRPr lang="en-US" sz="900" dirty="0"/>
          </a:p>
        </p:txBody>
      </p:sp>
      <p:sp>
        <p:nvSpPr>
          <p:cNvPr id="40" name="Shape 33"/>
          <p:cNvSpPr/>
          <p:nvPr/>
        </p:nvSpPr>
        <p:spPr>
          <a:xfrm>
            <a:off x="5520779" y="3564731"/>
            <a:ext cx="205718" cy="171450"/>
          </a:xfrm>
          <a:prstGeom prst="rect">
            <a:avLst/>
          </a:prstGeom>
          <a:solidFill>
            <a:srgbClr val="FFD43B">
              <a:alpha val="30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41" name="Text 34"/>
          <p:cNvSpPr/>
          <p:nvPr/>
        </p:nvSpPr>
        <p:spPr>
          <a:xfrm>
            <a:off x="5520779" y="3564731"/>
            <a:ext cx="277155" cy="171450"/>
          </a:xfrm>
          <a:prstGeom prst="rect">
            <a:avLst/>
          </a:prstGeom>
          <a:noFill/>
          <a:ln/>
        </p:spPr>
        <p:txBody>
          <a:bodyPr wrap="none" lIns="40767" tIns="0" rIns="40767" bIns="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FFFFFF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21</a:t>
            </a:r>
            <a:endParaRPr lang="en-US" sz="900" dirty="0"/>
          </a:p>
        </p:txBody>
      </p:sp>
      <p:sp>
        <p:nvSpPr>
          <p:cNvPr id="42" name="Text 35"/>
          <p:cNvSpPr/>
          <p:nvPr/>
        </p:nvSpPr>
        <p:spPr>
          <a:xfrm>
            <a:off x="4857750" y="3793331"/>
            <a:ext cx="482984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b="1" dirty="0">
                <a:solidFill>
                  <a:srgbClr val="FFD43B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"nota"</a:t>
            </a:r>
            <a:endParaRPr lang="en-US" sz="900" dirty="0"/>
          </a:p>
        </p:txBody>
      </p:sp>
      <p:sp>
        <p:nvSpPr>
          <p:cNvPr id="43" name="Text 36"/>
          <p:cNvSpPr/>
          <p:nvPr/>
        </p:nvSpPr>
        <p:spPr>
          <a:xfrm>
            <a:off x="5326447" y="3793331"/>
            <a:ext cx="140029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FFFFFF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:</a:t>
            </a:r>
            <a:endParaRPr lang="en-US" sz="900" dirty="0"/>
          </a:p>
        </p:txBody>
      </p:sp>
      <p:sp>
        <p:nvSpPr>
          <p:cNvPr id="44" name="Text 37"/>
          <p:cNvSpPr/>
          <p:nvPr/>
        </p:nvSpPr>
        <p:spPr>
          <a:xfrm>
            <a:off x="5452188" y="3793331"/>
            <a:ext cx="277211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FFFFFF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8.5</a:t>
            </a:r>
            <a:endParaRPr lang="en-US" sz="900" dirty="0"/>
          </a:p>
        </p:txBody>
      </p:sp>
      <p:sp>
        <p:nvSpPr>
          <p:cNvPr id="45" name="Shape 38"/>
          <p:cNvSpPr/>
          <p:nvPr/>
        </p:nvSpPr>
        <p:spPr>
          <a:xfrm>
            <a:off x="4857750" y="4021931"/>
            <a:ext cx="548673" cy="171450"/>
          </a:xfrm>
          <a:prstGeom prst="rect">
            <a:avLst/>
          </a:prstGeom>
          <a:solidFill>
            <a:srgbClr val="FFD43B">
              <a:alpha val="30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46" name="Text 39"/>
          <p:cNvSpPr/>
          <p:nvPr/>
        </p:nvSpPr>
        <p:spPr>
          <a:xfrm>
            <a:off x="4857750" y="4021931"/>
            <a:ext cx="620111" cy="171450"/>
          </a:xfrm>
          <a:prstGeom prst="rect">
            <a:avLst/>
          </a:prstGeom>
          <a:noFill/>
          <a:ln/>
        </p:spPr>
        <p:txBody>
          <a:bodyPr wrap="none" lIns="40767" tIns="0" rIns="40767" bIns="0" rtlCol="0" anchor="ctr">
            <a:spAutoFit/>
          </a:bodyPr>
          <a:lstStyle/>
          <a:p>
            <a:pPr marL="0" indent="0">
              <a:buNone/>
            </a:pPr>
            <a:r>
              <a:rPr lang="en-US" sz="900" b="1" dirty="0">
                <a:solidFill>
                  <a:srgbClr val="FFD43B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"curso"</a:t>
            </a:r>
            <a:endParaRPr lang="en-US" sz="900" dirty="0"/>
          </a:p>
        </p:txBody>
      </p:sp>
      <p:sp>
        <p:nvSpPr>
          <p:cNvPr id="47" name="Text 40"/>
          <p:cNvSpPr/>
          <p:nvPr/>
        </p:nvSpPr>
        <p:spPr>
          <a:xfrm>
            <a:off x="5463573" y="4021931"/>
            <a:ext cx="140029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FFFFFF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:</a:t>
            </a:r>
            <a:endParaRPr lang="en-US" sz="900" dirty="0"/>
          </a:p>
        </p:txBody>
      </p:sp>
      <p:sp>
        <p:nvSpPr>
          <p:cNvPr id="48" name="Shape 41"/>
          <p:cNvSpPr/>
          <p:nvPr/>
        </p:nvSpPr>
        <p:spPr>
          <a:xfrm>
            <a:off x="5589315" y="4021931"/>
            <a:ext cx="617265" cy="171450"/>
          </a:xfrm>
          <a:prstGeom prst="rect">
            <a:avLst/>
          </a:prstGeom>
          <a:solidFill>
            <a:srgbClr val="FFD43B">
              <a:alpha val="30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49" name="Text 42"/>
          <p:cNvSpPr/>
          <p:nvPr/>
        </p:nvSpPr>
        <p:spPr>
          <a:xfrm>
            <a:off x="5589315" y="4021931"/>
            <a:ext cx="688702" cy="171450"/>
          </a:xfrm>
          <a:prstGeom prst="rect">
            <a:avLst/>
          </a:prstGeom>
          <a:noFill/>
          <a:ln/>
        </p:spPr>
        <p:txBody>
          <a:bodyPr wrap="none" lIns="40767" tIns="0" rIns="40767" bIns="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FFFFFF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"Python"</a:t>
            </a:r>
            <a:endParaRPr lang="en-US" sz="900" dirty="0"/>
          </a:p>
        </p:txBody>
      </p:sp>
      <p:sp>
        <p:nvSpPr>
          <p:cNvPr id="50" name="Text 9">
            <a:extLst>
              <a:ext uri="{FF2B5EF4-FFF2-40B4-BE49-F238E27FC236}">
                <a16:creationId xmlns:a16="http://schemas.microsoft.com/office/drawing/2014/main" id="{498D0D80-48D2-8B58-E710-DFC57E66C10C}"/>
              </a:ext>
            </a:extLst>
          </p:cNvPr>
          <p:cNvSpPr/>
          <p:nvPr/>
        </p:nvSpPr>
        <p:spPr>
          <a:xfrm>
            <a:off x="288199" y="4480216"/>
            <a:ext cx="3990294" cy="121252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88" dirty="0">
                <a:solidFill>
                  <a:srgbClr val="6B7280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Curso de Desenvolvimento </a:t>
            </a:r>
            <a:r>
              <a:rPr lang="en-US" sz="788" dirty="0" err="1">
                <a:solidFill>
                  <a:srgbClr val="6B7280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em</a:t>
            </a:r>
            <a:r>
              <a:rPr lang="en-US" sz="788" dirty="0">
                <a:solidFill>
                  <a:srgbClr val="6B7280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 Python Prof. Me Ronaldo Caetano de Mendonça Junior</a:t>
            </a:r>
            <a:endParaRPr lang="en-US" sz="788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Agrupar 61">
            <a:extLst>
              <a:ext uri="{FF2B5EF4-FFF2-40B4-BE49-F238E27FC236}">
                <a16:creationId xmlns:a16="http://schemas.microsoft.com/office/drawing/2014/main" id="{EF9BD386-440A-38B3-84B5-5FD8346CBA3A}"/>
              </a:ext>
            </a:extLst>
          </p:cNvPr>
          <p:cNvGrpSpPr/>
          <p:nvPr/>
        </p:nvGrpSpPr>
        <p:grpSpPr>
          <a:xfrm>
            <a:off x="0" y="0"/>
            <a:ext cx="9152116" cy="5143500"/>
            <a:chOff x="0" y="0"/>
            <a:chExt cx="9144000" cy="5883548"/>
          </a:xfrm>
        </p:grpSpPr>
        <p:pic>
          <p:nvPicPr>
            <p:cNvPr id="2" name="Image 0" descr="preencoded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9144000" cy="5883548"/>
            </a:xfrm>
            <a:prstGeom prst="rect">
              <a:avLst/>
            </a:prstGeom>
          </p:spPr>
        </p:pic>
        <p:sp>
          <p:nvSpPr>
            <p:cNvPr id="3" name="Text 0"/>
            <p:cNvSpPr/>
            <p:nvPr/>
          </p:nvSpPr>
          <p:spPr>
            <a:xfrm>
              <a:off x="228600" y="228600"/>
              <a:ext cx="8758238" cy="385763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>
              <a:spAutoFit/>
            </a:bodyPr>
            <a:lstStyle/>
            <a:p>
              <a:pPr marL="0" indent="0" algn="ctr">
                <a:buNone/>
              </a:pPr>
              <a:r>
                <a:rPr lang="en-US" sz="2025" b="1" dirty="0">
                  <a:solidFill>
                    <a:srgbClr val="FFFFFF"/>
                  </a:solidFill>
                  <a:latin typeface="Segoe UI" pitchFamily="34" charset="0"/>
                  <a:ea typeface="Segoe UI" pitchFamily="34" charset="-122"/>
                  <a:cs typeface="Segoe UI" pitchFamily="34" charset="-120"/>
                </a:rPr>
                <a:t>Iterando Dicionários</a:t>
              </a:r>
              <a:endParaRPr lang="en-US" sz="2025" dirty="0"/>
            </a:p>
          </p:txBody>
        </p:sp>
        <p:sp>
          <p:nvSpPr>
            <p:cNvPr id="4" name="Shape 1"/>
            <p:cNvSpPr/>
            <p:nvPr/>
          </p:nvSpPr>
          <p:spPr>
            <a:xfrm>
              <a:off x="228600" y="842963"/>
              <a:ext cx="4114800" cy="857250"/>
            </a:xfrm>
            <a:prstGeom prst="rect">
              <a:avLst/>
            </a:prstGeom>
            <a:solidFill>
              <a:srgbClr val="F5F5F5"/>
            </a:solidFill>
            <a:ln/>
          </p:spPr>
          <p:txBody>
            <a:bodyPr/>
            <a:lstStyle/>
            <a:p>
              <a:endParaRPr lang="pt-BR"/>
            </a:p>
          </p:txBody>
        </p:sp>
        <p:sp>
          <p:nvSpPr>
            <p:cNvPr id="5" name="Shape 2"/>
            <p:cNvSpPr/>
            <p:nvPr/>
          </p:nvSpPr>
          <p:spPr>
            <a:xfrm>
              <a:off x="228600" y="842963"/>
              <a:ext cx="35719" cy="857250"/>
            </a:xfrm>
            <a:prstGeom prst="rect">
              <a:avLst/>
            </a:prstGeom>
            <a:solidFill>
              <a:srgbClr val="FFD43B"/>
            </a:solidFill>
            <a:ln/>
          </p:spPr>
          <p:txBody>
            <a:bodyPr/>
            <a:lstStyle/>
            <a:p>
              <a:endParaRPr lang="pt-BR"/>
            </a:p>
          </p:txBody>
        </p:sp>
        <p:sp>
          <p:nvSpPr>
            <p:cNvPr id="6" name="Text 3"/>
            <p:cNvSpPr/>
            <p:nvPr/>
          </p:nvSpPr>
          <p:spPr>
            <a:xfrm>
              <a:off x="400050" y="1044773"/>
              <a:ext cx="2026286" cy="194667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>
              <a:spAutoFit/>
            </a:bodyPr>
            <a:lstStyle/>
            <a:p>
              <a:pPr marL="0" indent="0">
                <a:buNone/>
              </a:pPr>
              <a:r>
                <a:rPr lang="en-US" sz="1350" dirty="0">
                  <a:solidFill>
                    <a:srgbClr val="333333"/>
                  </a:solidFill>
                  <a:latin typeface="Courier New" pitchFamily="34" charset="0"/>
                  <a:ea typeface="Courier New" pitchFamily="34" charset="-122"/>
                  <a:cs typeface="Courier New" pitchFamily="34" charset="-120"/>
                </a:rPr>
                <a:t>for chave in aluno:</a:t>
              </a:r>
              <a:endParaRPr lang="en-US" sz="1350" dirty="0"/>
            </a:p>
          </p:txBody>
        </p:sp>
        <p:sp>
          <p:nvSpPr>
            <p:cNvPr id="7" name="Text 4"/>
            <p:cNvSpPr/>
            <p:nvPr/>
          </p:nvSpPr>
          <p:spPr>
            <a:xfrm>
              <a:off x="400050" y="1301948"/>
              <a:ext cx="3672474" cy="194667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>
              <a:spAutoFit/>
            </a:bodyPr>
            <a:lstStyle/>
            <a:p>
              <a:pPr marL="0" indent="0">
                <a:buNone/>
              </a:pPr>
              <a:r>
                <a:rPr lang="en-US" sz="1350" dirty="0">
                  <a:solidFill>
                    <a:srgbClr val="333333"/>
                  </a:solidFill>
                  <a:latin typeface="Courier New" pitchFamily="34" charset="0"/>
                  <a:ea typeface="Courier New" pitchFamily="34" charset="-122"/>
                  <a:cs typeface="Courier New" pitchFamily="34" charset="-120"/>
                </a:rPr>
                <a:t>print(chave, ":", aluno[chave])</a:t>
              </a:r>
              <a:endParaRPr lang="en-US" sz="1350" dirty="0"/>
            </a:p>
          </p:txBody>
        </p:sp>
        <p:sp>
          <p:nvSpPr>
            <p:cNvPr id="8" name="Text 5"/>
            <p:cNvSpPr/>
            <p:nvPr/>
          </p:nvSpPr>
          <p:spPr>
            <a:xfrm>
              <a:off x="228600" y="1955602"/>
              <a:ext cx="532098" cy="15894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ctr">
              <a:spAutoFit/>
            </a:bodyPr>
            <a:lstStyle/>
            <a:p>
              <a:pPr marL="0" indent="0">
                <a:buNone/>
              </a:pPr>
              <a:r>
                <a:rPr lang="en-US" sz="1125" dirty="0">
                  <a:solidFill>
                    <a:srgbClr val="FFFFFF"/>
                  </a:solidFill>
                  <a:latin typeface="Segoe UI" pitchFamily="34" charset="0"/>
                  <a:ea typeface="Segoe UI" pitchFamily="34" charset="-122"/>
                  <a:cs typeface="Segoe UI" pitchFamily="34" charset="-120"/>
                </a:rPr>
                <a:t>O loop</a:t>
              </a:r>
              <a:endParaRPr lang="en-US" sz="1125" dirty="0"/>
            </a:p>
          </p:txBody>
        </p:sp>
        <p:sp>
          <p:nvSpPr>
            <p:cNvPr id="9" name="Text 6"/>
            <p:cNvSpPr/>
            <p:nvPr/>
          </p:nvSpPr>
          <p:spPr>
            <a:xfrm>
              <a:off x="689260" y="1955602"/>
              <a:ext cx="261891" cy="15894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ctr">
              <a:spAutoFit/>
            </a:bodyPr>
            <a:lstStyle/>
            <a:p>
              <a:pPr marL="0" indent="0">
                <a:buNone/>
              </a:pPr>
              <a:r>
                <a:rPr lang="en-US" sz="1125" b="1" dirty="0">
                  <a:solidFill>
                    <a:srgbClr val="FFD43B"/>
                  </a:solidFill>
                  <a:latin typeface="Segoe UI" pitchFamily="34" charset="0"/>
                  <a:ea typeface="Segoe UI" pitchFamily="34" charset="-122"/>
                  <a:cs typeface="Segoe UI" pitchFamily="34" charset="-120"/>
                </a:rPr>
                <a:t>for</a:t>
              </a:r>
              <a:endParaRPr lang="en-US" sz="1125" dirty="0"/>
            </a:p>
          </p:txBody>
        </p:sp>
        <p:sp>
          <p:nvSpPr>
            <p:cNvPr id="10" name="Text 7"/>
            <p:cNvSpPr/>
            <p:nvPr/>
          </p:nvSpPr>
          <p:spPr>
            <a:xfrm>
              <a:off x="879714" y="1936060"/>
              <a:ext cx="751142" cy="19803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ctr">
              <a:spAutoFit/>
            </a:bodyPr>
            <a:lstStyle/>
            <a:p>
              <a:pPr marL="0" indent="0">
                <a:buNone/>
              </a:pPr>
              <a:r>
                <a:rPr lang="en-US" sz="1125" dirty="0">
                  <a:solidFill>
                    <a:srgbClr val="FFFFFF"/>
                  </a:solidFill>
                  <a:latin typeface="Segoe UI" pitchFamily="34" charset="0"/>
                  <a:ea typeface="Segoe UI" pitchFamily="34" charset="-122"/>
                  <a:cs typeface="Segoe UI" pitchFamily="34" charset="-120"/>
                </a:rPr>
                <a:t> </a:t>
              </a:r>
              <a:r>
                <a:rPr lang="en-US" sz="1125" dirty="0" err="1">
                  <a:solidFill>
                    <a:srgbClr val="FFFFFF"/>
                  </a:solidFill>
                  <a:latin typeface="Segoe UI" pitchFamily="34" charset="0"/>
                  <a:ea typeface="Segoe UI" pitchFamily="34" charset="-122"/>
                  <a:cs typeface="Segoe UI" pitchFamily="34" charset="-120"/>
                </a:rPr>
                <a:t>percorre</a:t>
              </a:r>
              <a:r>
                <a:rPr lang="en-US" sz="1125" dirty="0">
                  <a:solidFill>
                    <a:srgbClr val="FFFFFF"/>
                  </a:solidFill>
                  <a:latin typeface="Segoe UI" pitchFamily="34" charset="0"/>
                  <a:ea typeface="Segoe UI" pitchFamily="34" charset="-122"/>
                  <a:cs typeface="Segoe UI" pitchFamily="34" charset="-120"/>
                </a:rPr>
                <a:t> as</a:t>
              </a:r>
              <a:endParaRPr lang="en-US" sz="1125" dirty="0"/>
            </a:p>
          </p:txBody>
        </p:sp>
        <p:sp>
          <p:nvSpPr>
            <p:cNvPr id="11" name="Text 8"/>
            <p:cNvSpPr/>
            <p:nvPr/>
          </p:nvSpPr>
          <p:spPr>
            <a:xfrm>
              <a:off x="1681711" y="1955602"/>
              <a:ext cx="556013" cy="15894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ctr">
              <a:spAutoFit/>
            </a:bodyPr>
            <a:lstStyle/>
            <a:p>
              <a:pPr marL="0" indent="0">
                <a:buNone/>
              </a:pPr>
              <a:r>
                <a:rPr lang="en-US" sz="1125" b="1" dirty="0">
                  <a:solidFill>
                    <a:srgbClr val="FFD43B"/>
                  </a:solidFill>
                  <a:latin typeface="Segoe UI" pitchFamily="34" charset="0"/>
                  <a:ea typeface="Segoe UI" pitchFamily="34" charset="-122"/>
                  <a:cs typeface="Segoe UI" pitchFamily="34" charset="-120"/>
                </a:rPr>
                <a:t>chaves</a:t>
              </a:r>
              <a:endParaRPr lang="en-US" sz="1125" dirty="0"/>
            </a:p>
          </p:txBody>
        </p:sp>
        <p:sp>
          <p:nvSpPr>
            <p:cNvPr id="12" name="Text 9"/>
            <p:cNvSpPr/>
            <p:nvPr/>
          </p:nvSpPr>
          <p:spPr>
            <a:xfrm>
              <a:off x="2166286" y="1955602"/>
              <a:ext cx="961002" cy="15894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ctr">
              <a:spAutoFit/>
            </a:bodyPr>
            <a:lstStyle/>
            <a:p>
              <a:pPr marL="0" indent="0">
                <a:buNone/>
              </a:pPr>
              <a:r>
                <a:rPr lang="en-US" sz="1125" dirty="0">
                  <a:solidFill>
                    <a:srgbClr val="FFFFFF"/>
                  </a:solidFill>
                  <a:latin typeface="Segoe UI" pitchFamily="34" charset="0"/>
                  <a:ea typeface="Segoe UI" pitchFamily="34" charset="-122"/>
                  <a:cs typeface="Segoe UI" pitchFamily="34" charset="-120"/>
                </a:rPr>
                <a:t>do dicionário.</a:t>
              </a:r>
              <a:endParaRPr lang="en-US" sz="1125" dirty="0"/>
            </a:p>
          </p:txBody>
        </p:sp>
        <p:sp>
          <p:nvSpPr>
            <p:cNvPr id="13" name="Text 10"/>
            <p:cNvSpPr/>
            <p:nvPr/>
          </p:nvSpPr>
          <p:spPr>
            <a:xfrm>
              <a:off x="228600" y="2169914"/>
              <a:ext cx="3335601" cy="158948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>
              <a:spAutoFit/>
            </a:bodyPr>
            <a:lstStyle/>
            <a:p>
              <a:pPr marL="0" indent="0">
                <a:buNone/>
              </a:pPr>
              <a:r>
                <a:rPr lang="en-US" sz="1125" dirty="0">
                  <a:solidFill>
                    <a:srgbClr val="FFFFFF"/>
                  </a:solidFill>
                  <a:latin typeface="Segoe UI" pitchFamily="34" charset="0"/>
                  <a:ea typeface="Segoe UI" pitchFamily="34" charset="-122"/>
                  <a:cs typeface="Segoe UI" pitchFamily="34" charset="-120"/>
                </a:rPr>
                <a:t>Para acessar o valor correspondente, use a sintaxe</a:t>
              </a:r>
              <a:endParaRPr lang="en-US" sz="1125" dirty="0"/>
            </a:p>
          </p:txBody>
        </p:sp>
        <p:sp>
          <p:nvSpPr>
            <p:cNvPr id="14" name="Text 11"/>
            <p:cNvSpPr/>
            <p:nvPr/>
          </p:nvSpPr>
          <p:spPr>
            <a:xfrm>
              <a:off x="228600" y="2384227"/>
              <a:ext cx="1254426" cy="15894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ctr">
              <a:spAutoFit/>
            </a:bodyPr>
            <a:lstStyle/>
            <a:p>
              <a:pPr marL="0" indent="0">
                <a:buNone/>
              </a:pPr>
              <a:r>
                <a:rPr lang="en-US" sz="1125" b="1" dirty="0">
                  <a:solidFill>
                    <a:srgbClr val="FFD43B"/>
                  </a:solidFill>
                  <a:latin typeface="Segoe UI" pitchFamily="34" charset="0"/>
                  <a:ea typeface="Segoe UI" pitchFamily="34" charset="-122"/>
                  <a:cs typeface="Segoe UI" pitchFamily="34" charset="-120"/>
                </a:rPr>
                <a:t>dicionario[chave]</a:t>
              </a:r>
              <a:endParaRPr lang="en-US" sz="1125" dirty="0"/>
            </a:p>
          </p:txBody>
        </p:sp>
        <p:sp>
          <p:nvSpPr>
            <p:cNvPr id="15" name="Text 12"/>
            <p:cNvSpPr/>
            <p:nvPr/>
          </p:nvSpPr>
          <p:spPr>
            <a:xfrm>
              <a:off x="1411588" y="2384227"/>
              <a:ext cx="111147" cy="15894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ctr">
              <a:spAutoFit/>
            </a:bodyPr>
            <a:lstStyle/>
            <a:p>
              <a:pPr marL="0" indent="0">
                <a:buNone/>
              </a:pPr>
              <a:r>
                <a:rPr lang="en-US" sz="1125" dirty="0">
                  <a:solidFill>
                    <a:srgbClr val="FFFFFF"/>
                  </a:solidFill>
                  <a:latin typeface="Segoe UI" pitchFamily="34" charset="0"/>
                  <a:ea typeface="Segoe UI" pitchFamily="34" charset="-122"/>
                  <a:cs typeface="Segoe UI" pitchFamily="34" charset="-120"/>
                </a:rPr>
                <a:t>.</a:t>
              </a:r>
              <a:endParaRPr lang="en-US" sz="1125" dirty="0"/>
            </a:p>
          </p:txBody>
        </p:sp>
        <p:sp>
          <p:nvSpPr>
            <p:cNvPr id="16" name="Text 13"/>
            <p:cNvSpPr/>
            <p:nvPr/>
          </p:nvSpPr>
          <p:spPr>
            <a:xfrm>
              <a:off x="228600" y="2800350"/>
              <a:ext cx="4186238" cy="214313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>
              <a:spAutoFit/>
            </a:bodyPr>
            <a:lstStyle/>
            <a:p>
              <a:pPr marL="0" indent="0">
                <a:buNone/>
              </a:pPr>
              <a:r>
                <a:rPr lang="en-US" sz="1125" dirty="0">
                  <a:solidFill>
                    <a:srgbClr val="FFFFFF"/>
                  </a:solidFill>
                  <a:latin typeface="Segoe UI" pitchFamily="34" charset="0"/>
                  <a:ea typeface="Segoe UI" pitchFamily="34" charset="-122"/>
                  <a:cs typeface="Segoe UI" pitchFamily="34" charset="-120"/>
                </a:rPr>
                <a:t>Outras formas de iterar:</a:t>
              </a:r>
              <a:endParaRPr lang="en-US" sz="1125" dirty="0"/>
            </a:p>
          </p:txBody>
        </p:sp>
        <p:sp>
          <p:nvSpPr>
            <p:cNvPr id="17" name="Text 14"/>
            <p:cNvSpPr/>
            <p:nvPr/>
          </p:nvSpPr>
          <p:spPr>
            <a:xfrm>
              <a:off x="228600" y="3041452"/>
              <a:ext cx="2270596" cy="158948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>
              <a:spAutoFit/>
            </a:bodyPr>
            <a:lstStyle/>
            <a:p>
              <a:pPr marL="0" indent="0" algn="l">
                <a:buNone/>
              </a:pPr>
              <a:r>
                <a:rPr lang="en-US" sz="1125" b="1" dirty="0">
                  <a:solidFill>
                    <a:srgbClr val="FFD43B"/>
                  </a:solidFill>
                  <a:latin typeface="Segoe UI" pitchFamily="34" charset="0"/>
                  <a:ea typeface="Segoe UI" pitchFamily="34" charset="-122"/>
                  <a:cs typeface="Segoe UI" pitchFamily="34" charset="-120"/>
                </a:rPr>
                <a:t>for chave, valor in aluno.items():</a:t>
              </a:r>
              <a:endParaRPr lang="en-US" sz="1125" dirty="0"/>
            </a:p>
          </p:txBody>
        </p:sp>
        <p:sp>
          <p:nvSpPr>
            <p:cNvPr id="18" name="Text 15"/>
            <p:cNvSpPr/>
            <p:nvPr/>
          </p:nvSpPr>
          <p:spPr>
            <a:xfrm>
              <a:off x="228600" y="3255764"/>
              <a:ext cx="1794309" cy="158948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>
              <a:spAutoFit/>
            </a:bodyPr>
            <a:lstStyle/>
            <a:p>
              <a:pPr marL="0" indent="0" algn="l">
                <a:buNone/>
              </a:pPr>
              <a:r>
                <a:rPr lang="en-US" sz="1125" b="1" dirty="0">
                  <a:solidFill>
                    <a:srgbClr val="FFD43B"/>
                  </a:solidFill>
                  <a:latin typeface="Segoe UI" pitchFamily="34" charset="0"/>
                  <a:ea typeface="Segoe UI" pitchFamily="34" charset="-122"/>
                  <a:cs typeface="Segoe UI" pitchFamily="34" charset="-120"/>
                </a:rPr>
                <a:t>for chave in aluno.keys():</a:t>
              </a:r>
              <a:endParaRPr lang="en-US" sz="1125" dirty="0"/>
            </a:p>
          </p:txBody>
        </p:sp>
        <p:sp>
          <p:nvSpPr>
            <p:cNvPr id="19" name="Text 16"/>
            <p:cNvSpPr/>
            <p:nvPr/>
          </p:nvSpPr>
          <p:spPr>
            <a:xfrm>
              <a:off x="228600" y="3470077"/>
              <a:ext cx="1857654" cy="158948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>
              <a:spAutoFit/>
            </a:bodyPr>
            <a:lstStyle/>
            <a:p>
              <a:pPr marL="0" indent="0" algn="l">
                <a:buNone/>
              </a:pPr>
              <a:r>
                <a:rPr lang="en-US" sz="1125" b="1" dirty="0">
                  <a:solidFill>
                    <a:srgbClr val="FFD43B"/>
                  </a:solidFill>
                  <a:latin typeface="Segoe UI" pitchFamily="34" charset="0"/>
                  <a:ea typeface="Segoe UI" pitchFamily="34" charset="-122"/>
                  <a:cs typeface="Segoe UI" pitchFamily="34" charset="-120"/>
                </a:rPr>
                <a:t>for valor in aluno.values():</a:t>
              </a:r>
              <a:endParaRPr lang="en-US" sz="1125" dirty="0"/>
            </a:p>
          </p:txBody>
        </p:sp>
        <p:sp>
          <p:nvSpPr>
            <p:cNvPr id="20" name="Shape 17"/>
            <p:cNvSpPr/>
            <p:nvPr/>
          </p:nvSpPr>
          <p:spPr>
            <a:xfrm>
              <a:off x="4572000" y="842963"/>
              <a:ext cx="4343400" cy="4811985"/>
            </a:xfrm>
            <a:prstGeom prst="rect">
              <a:avLst/>
            </a:prstGeom>
            <a:solidFill>
              <a:srgbClr val="FFFFFF">
                <a:alpha val="10000"/>
              </a:srgbClr>
            </a:solidFill>
            <a:ln/>
          </p:spPr>
          <p:txBody>
            <a:bodyPr/>
            <a:lstStyle/>
            <a:p>
              <a:endParaRPr lang="pt-BR"/>
            </a:p>
          </p:txBody>
        </p:sp>
        <p:sp>
          <p:nvSpPr>
            <p:cNvPr id="21" name="Shape 18"/>
            <p:cNvSpPr/>
            <p:nvPr/>
          </p:nvSpPr>
          <p:spPr>
            <a:xfrm>
              <a:off x="4743450" y="1014413"/>
              <a:ext cx="714375" cy="285750"/>
            </a:xfrm>
            <a:prstGeom prst="rect">
              <a:avLst/>
            </a:prstGeom>
            <a:solidFill>
              <a:srgbClr val="FFD43B"/>
            </a:solidFill>
            <a:ln/>
          </p:spPr>
          <p:txBody>
            <a:bodyPr/>
            <a:lstStyle/>
            <a:p>
              <a:endParaRPr lang="pt-BR"/>
            </a:p>
          </p:txBody>
        </p:sp>
        <p:sp>
          <p:nvSpPr>
            <p:cNvPr id="22" name="Text 19"/>
            <p:cNvSpPr/>
            <p:nvPr/>
          </p:nvSpPr>
          <p:spPr>
            <a:xfrm>
              <a:off x="4743450" y="1014413"/>
              <a:ext cx="785813" cy="285750"/>
            </a:xfrm>
            <a:prstGeom prst="rect">
              <a:avLst/>
            </a:prstGeom>
            <a:noFill/>
            <a:ln/>
          </p:spPr>
          <p:txBody>
            <a:bodyPr wrap="none" lIns="136017" tIns="68072" rIns="136017" bIns="68072" rtlCol="0" anchor="ctr">
              <a:spAutoFit/>
            </a:bodyPr>
            <a:lstStyle/>
            <a:p>
              <a:pPr marL="0" indent="0" algn="ctr">
                <a:buNone/>
              </a:pPr>
              <a:r>
                <a:rPr lang="en-US" sz="900" b="1" dirty="0">
                  <a:solidFill>
                    <a:srgbClr val="333333"/>
                  </a:solidFill>
                  <a:latin typeface="Segoe UI" pitchFamily="34" charset="0"/>
                  <a:ea typeface="Segoe UI" pitchFamily="34" charset="-122"/>
                  <a:cs typeface="Segoe UI" pitchFamily="34" charset="-120"/>
                </a:rPr>
                <a:t>nome</a:t>
              </a:r>
              <a:endParaRPr lang="en-US" sz="900" dirty="0"/>
            </a:p>
          </p:txBody>
        </p:sp>
        <p:pic>
          <p:nvPicPr>
            <p:cNvPr id="23" name="Image 1" descr="preencoded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86425" y="1092994"/>
              <a:ext cx="112514" cy="128588"/>
            </a:xfrm>
            <a:prstGeom prst="rect">
              <a:avLst/>
            </a:prstGeom>
          </p:spPr>
        </p:pic>
        <p:sp>
          <p:nvSpPr>
            <p:cNvPr id="24" name="Shape 20"/>
            <p:cNvSpPr/>
            <p:nvPr/>
          </p:nvSpPr>
          <p:spPr>
            <a:xfrm>
              <a:off x="5913239" y="1014413"/>
              <a:ext cx="714375" cy="285750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/>
          </p:spPr>
          <p:txBody>
            <a:bodyPr/>
            <a:lstStyle/>
            <a:p>
              <a:endParaRPr lang="pt-BR"/>
            </a:p>
          </p:txBody>
        </p:sp>
        <p:sp>
          <p:nvSpPr>
            <p:cNvPr id="25" name="Text 21"/>
            <p:cNvSpPr/>
            <p:nvPr/>
          </p:nvSpPr>
          <p:spPr>
            <a:xfrm>
              <a:off x="5913239" y="1014413"/>
              <a:ext cx="785813" cy="285750"/>
            </a:xfrm>
            <a:prstGeom prst="rect">
              <a:avLst/>
            </a:prstGeom>
            <a:noFill/>
            <a:ln/>
          </p:spPr>
          <p:txBody>
            <a:bodyPr wrap="none" lIns="136017" tIns="68072" rIns="136017" bIns="68072" rtlCol="0" anchor="ctr">
              <a:spAutoFit/>
            </a:bodyPr>
            <a:lstStyle/>
            <a:p>
              <a:pPr marL="0" indent="0" algn="ctr">
                <a:buNone/>
              </a:pPr>
              <a:r>
                <a:rPr lang="en-US" sz="900" dirty="0">
                  <a:solidFill>
                    <a:srgbClr val="FFFFFF"/>
                  </a:solidFill>
                  <a:latin typeface="Segoe UI" pitchFamily="34" charset="0"/>
                  <a:ea typeface="Segoe UI" pitchFamily="34" charset="-122"/>
                  <a:cs typeface="Segoe UI" pitchFamily="34" charset="-120"/>
                </a:rPr>
                <a:t>Carlos</a:t>
              </a:r>
              <a:endParaRPr lang="en-US" sz="900" dirty="0"/>
            </a:p>
          </p:txBody>
        </p:sp>
        <p:sp>
          <p:nvSpPr>
            <p:cNvPr id="26" name="Shape 22"/>
            <p:cNvSpPr/>
            <p:nvPr/>
          </p:nvSpPr>
          <p:spPr>
            <a:xfrm>
              <a:off x="4743450" y="1357313"/>
              <a:ext cx="714375" cy="285750"/>
            </a:xfrm>
            <a:prstGeom prst="rect">
              <a:avLst/>
            </a:prstGeom>
            <a:solidFill>
              <a:srgbClr val="FFD43B"/>
            </a:solidFill>
            <a:ln/>
          </p:spPr>
          <p:txBody>
            <a:bodyPr/>
            <a:lstStyle/>
            <a:p>
              <a:endParaRPr lang="pt-BR"/>
            </a:p>
          </p:txBody>
        </p:sp>
        <p:sp>
          <p:nvSpPr>
            <p:cNvPr id="27" name="Text 23"/>
            <p:cNvSpPr/>
            <p:nvPr/>
          </p:nvSpPr>
          <p:spPr>
            <a:xfrm>
              <a:off x="4743450" y="1357313"/>
              <a:ext cx="785813" cy="285750"/>
            </a:xfrm>
            <a:prstGeom prst="rect">
              <a:avLst/>
            </a:prstGeom>
            <a:noFill/>
            <a:ln/>
          </p:spPr>
          <p:txBody>
            <a:bodyPr wrap="none" lIns="136017" tIns="68072" rIns="136017" bIns="68072" rtlCol="0" anchor="ctr">
              <a:spAutoFit/>
            </a:bodyPr>
            <a:lstStyle/>
            <a:p>
              <a:pPr marL="0" indent="0" algn="ctr">
                <a:buNone/>
              </a:pPr>
              <a:r>
                <a:rPr lang="en-US" sz="900" b="1" dirty="0">
                  <a:solidFill>
                    <a:srgbClr val="333333"/>
                  </a:solidFill>
                  <a:latin typeface="Segoe UI" pitchFamily="34" charset="0"/>
                  <a:ea typeface="Segoe UI" pitchFamily="34" charset="-122"/>
                  <a:cs typeface="Segoe UI" pitchFamily="34" charset="-120"/>
                </a:rPr>
                <a:t>idade</a:t>
              </a:r>
              <a:endParaRPr lang="en-US" sz="900" dirty="0"/>
            </a:p>
          </p:txBody>
        </p:sp>
        <p:pic>
          <p:nvPicPr>
            <p:cNvPr id="28" name="Image 2" descr="preencoded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86425" y="1435894"/>
              <a:ext cx="112514" cy="128588"/>
            </a:xfrm>
            <a:prstGeom prst="rect">
              <a:avLst/>
            </a:prstGeom>
          </p:spPr>
        </p:pic>
        <p:sp>
          <p:nvSpPr>
            <p:cNvPr id="29" name="Shape 24"/>
            <p:cNvSpPr/>
            <p:nvPr/>
          </p:nvSpPr>
          <p:spPr>
            <a:xfrm>
              <a:off x="5913239" y="1357313"/>
              <a:ext cx="714375" cy="285750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/>
          </p:spPr>
          <p:txBody>
            <a:bodyPr/>
            <a:lstStyle/>
            <a:p>
              <a:endParaRPr lang="pt-BR"/>
            </a:p>
          </p:txBody>
        </p:sp>
        <p:sp>
          <p:nvSpPr>
            <p:cNvPr id="30" name="Text 25"/>
            <p:cNvSpPr/>
            <p:nvPr/>
          </p:nvSpPr>
          <p:spPr>
            <a:xfrm>
              <a:off x="5913239" y="1357313"/>
              <a:ext cx="785813" cy="285750"/>
            </a:xfrm>
            <a:prstGeom prst="rect">
              <a:avLst/>
            </a:prstGeom>
            <a:noFill/>
            <a:ln/>
          </p:spPr>
          <p:txBody>
            <a:bodyPr wrap="none" lIns="136017" tIns="68072" rIns="136017" bIns="68072" rtlCol="0" anchor="ctr">
              <a:spAutoFit/>
            </a:bodyPr>
            <a:lstStyle/>
            <a:p>
              <a:pPr marL="0" indent="0" algn="ctr">
                <a:buNone/>
              </a:pPr>
              <a:r>
                <a:rPr lang="en-US" sz="900" dirty="0">
                  <a:solidFill>
                    <a:srgbClr val="FFFFFF"/>
                  </a:solidFill>
                  <a:latin typeface="Segoe UI" pitchFamily="34" charset="0"/>
                  <a:ea typeface="Segoe UI" pitchFamily="34" charset="-122"/>
                  <a:cs typeface="Segoe UI" pitchFamily="34" charset="-120"/>
                </a:rPr>
                <a:t>21</a:t>
              </a:r>
              <a:endParaRPr lang="en-US" sz="900" dirty="0"/>
            </a:p>
          </p:txBody>
        </p:sp>
        <p:sp>
          <p:nvSpPr>
            <p:cNvPr id="31" name="Shape 26"/>
            <p:cNvSpPr/>
            <p:nvPr/>
          </p:nvSpPr>
          <p:spPr>
            <a:xfrm>
              <a:off x="4743450" y="1700213"/>
              <a:ext cx="714375" cy="285750"/>
            </a:xfrm>
            <a:prstGeom prst="rect">
              <a:avLst/>
            </a:prstGeom>
            <a:solidFill>
              <a:srgbClr val="FFD43B"/>
            </a:solidFill>
            <a:ln/>
          </p:spPr>
          <p:txBody>
            <a:bodyPr/>
            <a:lstStyle/>
            <a:p>
              <a:endParaRPr lang="pt-BR"/>
            </a:p>
          </p:txBody>
        </p:sp>
        <p:sp>
          <p:nvSpPr>
            <p:cNvPr id="32" name="Text 27"/>
            <p:cNvSpPr/>
            <p:nvPr/>
          </p:nvSpPr>
          <p:spPr>
            <a:xfrm>
              <a:off x="4743450" y="1700213"/>
              <a:ext cx="785813" cy="285750"/>
            </a:xfrm>
            <a:prstGeom prst="rect">
              <a:avLst/>
            </a:prstGeom>
            <a:noFill/>
            <a:ln/>
          </p:spPr>
          <p:txBody>
            <a:bodyPr wrap="none" lIns="136017" tIns="68072" rIns="136017" bIns="68072" rtlCol="0" anchor="ctr">
              <a:spAutoFit/>
            </a:bodyPr>
            <a:lstStyle/>
            <a:p>
              <a:pPr marL="0" indent="0" algn="ctr">
                <a:buNone/>
              </a:pPr>
              <a:r>
                <a:rPr lang="en-US" sz="900" b="1" dirty="0">
                  <a:solidFill>
                    <a:srgbClr val="333333"/>
                  </a:solidFill>
                  <a:latin typeface="Segoe UI" pitchFamily="34" charset="0"/>
                  <a:ea typeface="Segoe UI" pitchFamily="34" charset="-122"/>
                  <a:cs typeface="Segoe UI" pitchFamily="34" charset="-120"/>
                </a:rPr>
                <a:t>nota</a:t>
              </a:r>
              <a:endParaRPr lang="en-US" sz="900" dirty="0"/>
            </a:p>
          </p:txBody>
        </p:sp>
        <p:pic>
          <p:nvPicPr>
            <p:cNvPr id="33" name="Image 3" descr="preencoded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86425" y="1778794"/>
              <a:ext cx="112514" cy="128588"/>
            </a:xfrm>
            <a:prstGeom prst="rect">
              <a:avLst/>
            </a:prstGeom>
          </p:spPr>
        </p:pic>
        <p:sp>
          <p:nvSpPr>
            <p:cNvPr id="34" name="Shape 28"/>
            <p:cNvSpPr/>
            <p:nvPr/>
          </p:nvSpPr>
          <p:spPr>
            <a:xfrm>
              <a:off x="5913239" y="1700213"/>
              <a:ext cx="714375" cy="285750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/>
          </p:spPr>
          <p:txBody>
            <a:bodyPr/>
            <a:lstStyle/>
            <a:p>
              <a:endParaRPr lang="pt-BR"/>
            </a:p>
          </p:txBody>
        </p:sp>
        <p:sp>
          <p:nvSpPr>
            <p:cNvPr id="35" name="Text 29"/>
            <p:cNvSpPr/>
            <p:nvPr/>
          </p:nvSpPr>
          <p:spPr>
            <a:xfrm>
              <a:off x="5913239" y="1700213"/>
              <a:ext cx="785813" cy="285750"/>
            </a:xfrm>
            <a:prstGeom prst="rect">
              <a:avLst/>
            </a:prstGeom>
            <a:noFill/>
            <a:ln/>
          </p:spPr>
          <p:txBody>
            <a:bodyPr wrap="none" lIns="136017" tIns="68072" rIns="136017" bIns="68072" rtlCol="0" anchor="ctr">
              <a:spAutoFit/>
            </a:bodyPr>
            <a:lstStyle/>
            <a:p>
              <a:pPr marL="0" indent="0" algn="ctr">
                <a:buNone/>
              </a:pPr>
              <a:r>
                <a:rPr lang="en-US" sz="900" dirty="0">
                  <a:solidFill>
                    <a:srgbClr val="FFFFFF"/>
                  </a:solidFill>
                  <a:latin typeface="Segoe UI" pitchFamily="34" charset="0"/>
                  <a:ea typeface="Segoe UI" pitchFamily="34" charset="-122"/>
                  <a:cs typeface="Segoe UI" pitchFamily="34" charset="-120"/>
                </a:rPr>
                <a:t>8.5</a:t>
              </a:r>
              <a:endParaRPr lang="en-US" sz="900" dirty="0"/>
            </a:p>
          </p:txBody>
        </p:sp>
        <p:sp>
          <p:nvSpPr>
            <p:cNvPr id="36" name="Shape 30"/>
            <p:cNvSpPr/>
            <p:nvPr/>
          </p:nvSpPr>
          <p:spPr>
            <a:xfrm>
              <a:off x="4743450" y="2043113"/>
              <a:ext cx="714375" cy="285750"/>
            </a:xfrm>
            <a:prstGeom prst="rect">
              <a:avLst/>
            </a:prstGeom>
            <a:solidFill>
              <a:srgbClr val="FFD43B"/>
            </a:solidFill>
            <a:ln/>
          </p:spPr>
          <p:txBody>
            <a:bodyPr/>
            <a:lstStyle/>
            <a:p>
              <a:endParaRPr lang="pt-BR"/>
            </a:p>
          </p:txBody>
        </p:sp>
        <p:sp>
          <p:nvSpPr>
            <p:cNvPr id="37" name="Text 31"/>
            <p:cNvSpPr/>
            <p:nvPr/>
          </p:nvSpPr>
          <p:spPr>
            <a:xfrm>
              <a:off x="4743450" y="2043113"/>
              <a:ext cx="785813" cy="285750"/>
            </a:xfrm>
            <a:prstGeom prst="rect">
              <a:avLst/>
            </a:prstGeom>
            <a:noFill/>
            <a:ln/>
          </p:spPr>
          <p:txBody>
            <a:bodyPr wrap="none" lIns="136017" tIns="68072" rIns="136017" bIns="68072" rtlCol="0" anchor="ctr">
              <a:spAutoFit/>
            </a:bodyPr>
            <a:lstStyle/>
            <a:p>
              <a:pPr marL="0" indent="0" algn="ctr">
                <a:buNone/>
              </a:pPr>
              <a:r>
                <a:rPr lang="en-US" sz="900" b="1" dirty="0">
                  <a:solidFill>
                    <a:srgbClr val="333333"/>
                  </a:solidFill>
                  <a:latin typeface="Segoe UI" pitchFamily="34" charset="0"/>
                  <a:ea typeface="Segoe UI" pitchFamily="34" charset="-122"/>
                  <a:cs typeface="Segoe UI" pitchFamily="34" charset="-120"/>
                </a:rPr>
                <a:t>curso</a:t>
              </a:r>
              <a:endParaRPr lang="en-US" sz="900" dirty="0"/>
            </a:p>
          </p:txBody>
        </p:sp>
        <p:pic>
          <p:nvPicPr>
            <p:cNvPr id="38" name="Image 4" descr="preencoded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86425" y="2121694"/>
              <a:ext cx="112514" cy="128588"/>
            </a:xfrm>
            <a:prstGeom prst="rect">
              <a:avLst/>
            </a:prstGeom>
          </p:spPr>
        </p:pic>
        <p:sp>
          <p:nvSpPr>
            <p:cNvPr id="39" name="Shape 32"/>
            <p:cNvSpPr/>
            <p:nvPr/>
          </p:nvSpPr>
          <p:spPr>
            <a:xfrm>
              <a:off x="5913239" y="2043113"/>
              <a:ext cx="714375" cy="285750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/>
          </p:spPr>
          <p:txBody>
            <a:bodyPr/>
            <a:lstStyle/>
            <a:p>
              <a:endParaRPr lang="pt-BR"/>
            </a:p>
          </p:txBody>
        </p:sp>
        <p:sp>
          <p:nvSpPr>
            <p:cNvPr id="40" name="Text 33"/>
            <p:cNvSpPr/>
            <p:nvPr/>
          </p:nvSpPr>
          <p:spPr>
            <a:xfrm>
              <a:off x="5913239" y="2043113"/>
              <a:ext cx="785813" cy="285750"/>
            </a:xfrm>
            <a:prstGeom prst="rect">
              <a:avLst/>
            </a:prstGeom>
            <a:noFill/>
            <a:ln/>
          </p:spPr>
          <p:txBody>
            <a:bodyPr wrap="none" lIns="136017" tIns="68072" rIns="136017" bIns="68072" rtlCol="0" anchor="ctr">
              <a:spAutoFit/>
            </a:bodyPr>
            <a:lstStyle/>
            <a:p>
              <a:pPr marL="0" indent="0" algn="ctr">
                <a:buNone/>
              </a:pPr>
              <a:r>
                <a:rPr lang="en-US" sz="900" dirty="0">
                  <a:solidFill>
                    <a:srgbClr val="FFFFFF"/>
                  </a:solidFill>
                  <a:latin typeface="Segoe UI" pitchFamily="34" charset="0"/>
                  <a:ea typeface="Segoe UI" pitchFamily="34" charset="-122"/>
                  <a:cs typeface="Segoe UI" pitchFamily="34" charset="-120"/>
                </a:rPr>
                <a:t>Python</a:t>
              </a:r>
              <a:endParaRPr lang="en-US" sz="900" dirty="0"/>
            </a:p>
          </p:txBody>
        </p:sp>
        <p:sp>
          <p:nvSpPr>
            <p:cNvPr id="41" name="Shape 34"/>
            <p:cNvSpPr/>
            <p:nvPr/>
          </p:nvSpPr>
          <p:spPr>
            <a:xfrm>
              <a:off x="4685053" y="2693193"/>
              <a:ext cx="214313" cy="214313"/>
            </a:xfrm>
            <a:prstGeom prst="ellipse">
              <a:avLst/>
            </a:prstGeom>
            <a:solidFill>
              <a:srgbClr val="FFD43B"/>
            </a:solidFill>
            <a:ln/>
          </p:spPr>
          <p:txBody>
            <a:bodyPr/>
            <a:lstStyle/>
            <a:p>
              <a:endParaRPr lang="pt-BR"/>
            </a:p>
          </p:txBody>
        </p:sp>
        <p:sp>
          <p:nvSpPr>
            <p:cNvPr id="42" name="Text 35"/>
            <p:cNvSpPr/>
            <p:nvPr/>
          </p:nvSpPr>
          <p:spPr>
            <a:xfrm>
              <a:off x="4743450" y="2700338"/>
              <a:ext cx="285750" cy="21431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ctr">
              <a:spAutoFit/>
            </a:bodyPr>
            <a:lstStyle/>
            <a:p>
              <a:pPr marL="0" indent="0">
                <a:buNone/>
              </a:pPr>
              <a:r>
                <a:rPr lang="en-US" sz="900" b="1" dirty="0">
                  <a:solidFill>
                    <a:srgbClr val="333333"/>
                  </a:solidFill>
                  <a:latin typeface="Segoe UI" pitchFamily="34" charset="0"/>
                  <a:ea typeface="Segoe UI" pitchFamily="34" charset="-122"/>
                  <a:cs typeface="Segoe UI" pitchFamily="34" charset="-120"/>
                </a:rPr>
                <a:t>1</a:t>
              </a:r>
              <a:endParaRPr lang="en-US" sz="900" dirty="0"/>
            </a:p>
          </p:txBody>
        </p:sp>
        <p:sp>
          <p:nvSpPr>
            <p:cNvPr id="43" name="Text 36"/>
            <p:cNvSpPr/>
            <p:nvPr/>
          </p:nvSpPr>
          <p:spPr>
            <a:xfrm>
              <a:off x="5072063" y="2639616"/>
              <a:ext cx="1047480" cy="142875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ctr">
              <a:spAutoFit/>
            </a:bodyPr>
            <a:lstStyle/>
            <a:p>
              <a:pPr marL="0" indent="0">
                <a:buNone/>
              </a:pPr>
              <a:r>
                <a:rPr lang="en-US" sz="1013" b="1" dirty="0">
                  <a:solidFill>
                    <a:srgbClr val="FFD43B"/>
                  </a:solidFill>
                  <a:latin typeface="Segoe UI" pitchFamily="34" charset="0"/>
                  <a:ea typeface="Segoe UI" pitchFamily="34" charset="-122"/>
                  <a:cs typeface="Segoe UI" pitchFamily="34" charset="-120"/>
                </a:rPr>
                <a:t>chave = "nome"</a:t>
              </a:r>
              <a:endParaRPr lang="en-US" sz="1013" dirty="0"/>
            </a:p>
          </p:txBody>
        </p:sp>
        <p:sp>
          <p:nvSpPr>
            <p:cNvPr id="44" name="Text 37"/>
            <p:cNvSpPr/>
            <p:nvPr/>
          </p:nvSpPr>
          <p:spPr>
            <a:xfrm>
              <a:off x="5072063" y="2832497"/>
              <a:ext cx="1298935" cy="14287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>
              <a:spAutoFit/>
            </a:bodyPr>
            <a:lstStyle/>
            <a:p>
              <a:pPr marL="0" indent="0">
                <a:buNone/>
              </a:pPr>
              <a:r>
                <a:rPr lang="en-US" sz="1013" dirty="0">
                  <a:solidFill>
                    <a:srgbClr val="FFFFFF"/>
                  </a:solidFill>
                  <a:latin typeface="Segoe UI" pitchFamily="34" charset="0"/>
                  <a:ea typeface="Segoe UI" pitchFamily="34" charset="-122"/>
                  <a:cs typeface="Segoe UI" pitchFamily="34" charset="-120"/>
                </a:rPr>
                <a:t>print("nome : Carlos")</a:t>
              </a:r>
              <a:endParaRPr lang="en-US" sz="1013" dirty="0"/>
            </a:p>
          </p:txBody>
        </p:sp>
        <p:sp>
          <p:nvSpPr>
            <p:cNvPr id="45" name="Shape 38"/>
            <p:cNvSpPr/>
            <p:nvPr/>
          </p:nvSpPr>
          <p:spPr>
            <a:xfrm>
              <a:off x="4699567" y="3207543"/>
              <a:ext cx="214313" cy="214313"/>
            </a:xfrm>
            <a:prstGeom prst="ellipse">
              <a:avLst/>
            </a:prstGeom>
            <a:solidFill>
              <a:srgbClr val="FFD43B"/>
            </a:solidFill>
            <a:ln/>
          </p:spPr>
          <p:txBody>
            <a:bodyPr/>
            <a:lstStyle/>
            <a:p>
              <a:endParaRPr lang="pt-BR" dirty="0"/>
            </a:p>
          </p:txBody>
        </p:sp>
        <p:sp>
          <p:nvSpPr>
            <p:cNvPr id="46" name="Text 39"/>
            <p:cNvSpPr/>
            <p:nvPr/>
          </p:nvSpPr>
          <p:spPr>
            <a:xfrm>
              <a:off x="4743450" y="3200400"/>
              <a:ext cx="285750" cy="21431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ctr">
              <a:spAutoFit/>
            </a:bodyPr>
            <a:lstStyle/>
            <a:p>
              <a:pPr marL="0" indent="0">
                <a:buNone/>
              </a:pPr>
              <a:r>
                <a:rPr lang="en-US" sz="900" b="1" dirty="0">
                  <a:solidFill>
                    <a:srgbClr val="333333"/>
                  </a:solidFill>
                  <a:latin typeface="Segoe UI" pitchFamily="34" charset="0"/>
                  <a:ea typeface="Segoe UI" pitchFamily="34" charset="-122"/>
                  <a:cs typeface="Segoe UI" pitchFamily="34" charset="-120"/>
                </a:rPr>
                <a:t>2</a:t>
              </a:r>
              <a:endParaRPr lang="en-US" sz="900" dirty="0"/>
            </a:p>
          </p:txBody>
        </p:sp>
        <p:sp>
          <p:nvSpPr>
            <p:cNvPr id="47" name="Text 40"/>
            <p:cNvSpPr/>
            <p:nvPr/>
          </p:nvSpPr>
          <p:spPr>
            <a:xfrm>
              <a:off x="5072063" y="3139678"/>
              <a:ext cx="1040364" cy="142875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ctr">
              <a:spAutoFit/>
            </a:bodyPr>
            <a:lstStyle/>
            <a:p>
              <a:pPr marL="0" indent="0">
                <a:buNone/>
              </a:pPr>
              <a:r>
                <a:rPr lang="en-US" sz="1013" b="1" dirty="0">
                  <a:solidFill>
                    <a:srgbClr val="FFD43B"/>
                  </a:solidFill>
                  <a:latin typeface="Segoe UI" pitchFamily="34" charset="0"/>
                  <a:ea typeface="Segoe UI" pitchFamily="34" charset="-122"/>
                  <a:cs typeface="Segoe UI" pitchFamily="34" charset="-120"/>
                </a:rPr>
                <a:t>chave = "idade"</a:t>
              </a:r>
              <a:endParaRPr lang="en-US" sz="1013" dirty="0"/>
            </a:p>
          </p:txBody>
        </p:sp>
        <p:sp>
          <p:nvSpPr>
            <p:cNvPr id="48" name="Text 41"/>
            <p:cNvSpPr/>
            <p:nvPr/>
          </p:nvSpPr>
          <p:spPr>
            <a:xfrm>
              <a:off x="5072063" y="3332559"/>
              <a:ext cx="1063358" cy="142875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ctr">
              <a:spAutoFit/>
            </a:bodyPr>
            <a:lstStyle/>
            <a:p>
              <a:pPr marL="0" indent="0">
                <a:buNone/>
              </a:pPr>
              <a:r>
                <a:rPr lang="en-US" sz="1013" dirty="0">
                  <a:solidFill>
                    <a:srgbClr val="FFFFFF"/>
                  </a:solidFill>
                  <a:latin typeface="Segoe UI" pitchFamily="34" charset="0"/>
                  <a:ea typeface="Segoe UI" pitchFamily="34" charset="-122"/>
                  <a:cs typeface="Segoe UI" pitchFamily="34" charset="-120"/>
                </a:rPr>
                <a:t>print("idade : 21")</a:t>
              </a:r>
              <a:endParaRPr lang="en-US" sz="1013" dirty="0"/>
            </a:p>
          </p:txBody>
        </p:sp>
        <p:sp>
          <p:nvSpPr>
            <p:cNvPr id="49" name="Shape 42"/>
            <p:cNvSpPr/>
            <p:nvPr/>
          </p:nvSpPr>
          <p:spPr>
            <a:xfrm>
              <a:off x="4672012" y="3700463"/>
              <a:ext cx="214313" cy="214313"/>
            </a:xfrm>
            <a:prstGeom prst="ellipse">
              <a:avLst/>
            </a:prstGeom>
            <a:solidFill>
              <a:srgbClr val="FFD43B"/>
            </a:solidFill>
            <a:ln/>
          </p:spPr>
          <p:txBody>
            <a:bodyPr/>
            <a:lstStyle/>
            <a:p>
              <a:endParaRPr lang="pt-BR"/>
            </a:p>
          </p:txBody>
        </p:sp>
        <p:sp>
          <p:nvSpPr>
            <p:cNvPr id="50" name="Text 43"/>
            <p:cNvSpPr/>
            <p:nvPr/>
          </p:nvSpPr>
          <p:spPr>
            <a:xfrm>
              <a:off x="4743450" y="3700463"/>
              <a:ext cx="285750" cy="21431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ctr">
              <a:spAutoFit/>
            </a:bodyPr>
            <a:lstStyle/>
            <a:p>
              <a:pPr marL="0" indent="0">
                <a:buNone/>
              </a:pPr>
              <a:r>
                <a:rPr lang="en-US" sz="900" b="1" dirty="0">
                  <a:solidFill>
                    <a:srgbClr val="333333"/>
                  </a:solidFill>
                  <a:latin typeface="Segoe UI" pitchFamily="34" charset="0"/>
                  <a:ea typeface="Segoe UI" pitchFamily="34" charset="-122"/>
                  <a:cs typeface="Segoe UI" pitchFamily="34" charset="-120"/>
                </a:rPr>
                <a:t>3</a:t>
              </a:r>
              <a:endParaRPr lang="en-US" sz="900" dirty="0"/>
            </a:p>
          </p:txBody>
        </p:sp>
        <p:sp>
          <p:nvSpPr>
            <p:cNvPr id="51" name="Text 44"/>
            <p:cNvSpPr/>
            <p:nvPr/>
          </p:nvSpPr>
          <p:spPr>
            <a:xfrm>
              <a:off x="5072063" y="3639741"/>
              <a:ext cx="975959" cy="142875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ctr">
              <a:spAutoFit/>
            </a:bodyPr>
            <a:lstStyle/>
            <a:p>
              <a:pPr marL="0" indent="0">
                <a:buNone/>
              </a:pPr>
              <a:r>
                <a:rPr lang="en-US" sz="1013" b="1" dirty="0">
                  <a:solidFill>
                    <a:srgbClr val="FFD43B"/>
                  </a:solidFill>
                  <a:latin typeface="Segoe UI" pitchFamily="34" charset="0"/>
                  <a:ea typeface="Segoe UI" pitchFamily="34" charset="-122"/>
                  <a:cs typeface="Segoe UI" pitchFamily="34" charset="-120"/>
                </a:rPr>
                <a:t>chave = "nota"</a:t>
              </a:r>
              <a:endParaRPr lang="en-US" sz="1013" dirty="0"/>
            </a:p>
          </p:txBody>
        </p:sp>
        <p:sp>
          <p:nvSpPr>
            <p:cNvPr id="52" name="Text 45"/>
            <p:cNvSpPr/>
            <p:nvPr/>
          </p:nvSpPr>
          <p:spPr>
            <a:xfrm>
              <a:off x="5072063" y="3832622"/>
              <a:ext cx="1034728" cy="142875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ctr">
              <a:spAutoFit/>
            </a:bodyPr>
            <a:lstStyle/>
            <a:p>
              <a:pPr marL="0" indent="0">
                <a:buNone/>
              </a:pPr>
              <a:r>
                <a:rPr lang="en-US" sz="1013" dirty="0">
                  <a:solidFill>
                    <a:srgbClr val="FFFFFF"/>
                  </a:solidFill>
                  <a:latin typeface="Segoe UI" pitchFamily="34" charset="0"/>
                  <a:ea typeface="Segoe UI" pitchFamily="34" charset="-122"/>
                  <a:cs typeface="Segoe UI" pitchFamily="34" charset="-120"/>
                </a:rPr>
                <a:t>print("nota : 8.5")</a:t>
              </a:r>
              <a:endParaRPr lang="en-US" sz="1013" dirty="0"/>
            </a:p>
          </p:txBody>
        </p:sp>
        <p:sp>
          <p:nvSpPr>
            <p:cNvPr id="53" name="Shape 46"/>
            <p:cNvSpPr/>
            <p:nvPr/>
          </p:nvSpPr>
          <p:spPr>
            <a:xfrm>
              <a:off x="4672011" y="4200525"/>
              <a:ext cx="214313" cy="214313"/>
            </a:xfrm>
            <a:prstGeom prst="ellipse">
              <a:avLst/>
            </a:prstGeom>
            <a:solidFill>
              <a:srgbClr val="FFD43B"/>
            </a:solidFill>
            <a:ln/>
          </p:spPr>
          <p:txBody>
            <a:bodyPr/>
            <a:lstStyle/>
            <a:p>
              <a:endParaRPr lang="pt-BR"/>
            </a:p>
          </p:txBody>
        </p:sp>
        <p:sp>
          <p:nvSpPr>
            <p:cNvPr id="54" name="Text 47"/>
            <p:cNvSpPr/>
            <p:nvPr/>
          </p:nvSpPr>
          <p:spPr>
            <a:xfrm>
              <a:off x="4743450" y="4200525"/>
              <a:ext cx="285750" cy="21431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ctr">
              <a:spAutoFit/>
            </a:bodyPr>
            <a:lstStyle/>
            <a:p>
              <a:pPr marL="0" indent="0">
                <a:buNone/>
              </a:pPr>
              <a:r>
                <a:rPr lang="en-US" sz="900" b="1" dirty="0">
                  <a:solidFill>
                    <a:srgbClr val="333333"/>
                  </a:solidFill>
                  <a:latin typeface="Segoe UI" pitchFamily="34" charset="0"/>
                  <a:ea typeface="Segoe UI" pitchFamily="34" charset="-122"/>
                  <a:cs typeface="Segoe UI" pitchFamily="34" charset="-120"/>
                </a:rPr>
                <a:t>4</a:t>
              </a:r>
              <a:endParaRPr lang="en-US" sz="900" dirty="0"/>
            </a:p>
          </p:txBody>
        </p:sp>
        <p:sp>
          <p:nvSpPr>
            <p:cNvPr id="55" name="Text 48"/>
            <p:cNvSpPr/>
            <p:nvPr/>
          </p:nvSpPr>
          <p:spPr>
            <a:xfrm>
              <a:off x="5072063" y="4139803"/>
              <a:ext cx="1054680" cy="142875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ctr">
              <a:spAutoFit/>
            </a:bodyPr>
            <a:lstStyle/>
            <a:p>
              <a:pPr marL="0" indent="0">
                <a:buNone/>
              </a:pPr>
              <a:r>
                <a:rPr lang="en-US" sz="1013" b="1" dirty="0">
                  <a:solidFill>
                    <a:srgbClr val="FFD43B"/>
                  </a:solidFill>
                  <a:latin typeface="Segoe UI" pitchFamily="34" charset="0"/>
                  <a:ea typeface="Segoe UI" pitchFamily="34" charset="-122"/>
                  <a:cs typeface="Segoe UI" pitchFamily="34" charset="-120"/>
                </a:rPr>
                <a:t>chave = "curso"</a:t>
              </a:r>
              <a:endParaRPr lang="en-US" sz="1013" dirty="0"/>
            </a:p>
          </p:txBody>
        </p:sp>
        <p:sp>
          <p:nvSpPr>
            <p:cNvPr id="56" name="Text 49"/>
            <p:cNvSpPr/>
            <p:nvPr/>
          </p:nvSpPr>
          <p:spPr>
            <a:xfrm>
              <a:off x="5072063" y="4332684"/>
              <a:ext cx="1320478" cy="14287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>
              <a:spAutoFit/>
            </a:bodyPr>
            <a:lstStyle/>
            <a:p>
              <a:pPr marL="0" indent="0">
                <a:buNone/>
              </a:pPr>
              <a:r>
                <a:rPr lang="en-US" sz="1013" dirty="0">
                  <a:solidFill>
                    <a:srgbClr val="FFFFFF"/>
                  </a:solidFill>
                  <a:latin typeface="Segoe UI" pitchFamily="34" charset="0"/>
                  <a:ea typeface="Segoe UI" pitchFamily="34" charset="-122"/>
                  <a:cs typeface="Segoe UI" pitchFamily="34" charset="-120"/>
                </a:rPr>
                <a:t>print("curso : Python")</a:t>
              </a:r>
              <a:endParaRPr lang="en-US" sz="1013" dirty="0"/>
            </a:p>
          </p:txBody>
        </p:sp>
        <p:sp>
          <p:nvSpPr>
            <p:cNvPr id="57" name="Shape 50"/>
            <p:cNvSpPr/>
            <p:nvPr/>
          </p:nvSpPr>
          <p:spPr>
            <a:xfrm>
              <a:off x="4743450" y="4614863"/>
              <a:ext cx="4000500" cy="868635"/>
            </a:xfrm>
            <a:prstGeom prst="rect">
              <a:avLst/>
            </a:prstGeom>
            <a:solidFill>
              <a:srgbClr val="333333"/>
            </a:solidFill>
            <a:ln/>
          </p:spPr>
          <p:txBody>
            <a:bodyPr/>
            <a:lstStyle/>
            <a:p>
              <a:endParaRPr lang="pt-BR"/>
            </a:p>
          </p:txBody>
        </p:sp>
        <p:sp>
          <p:nvSpPr>
            <p:cNvPr id="58" name="Text 51"/>
            <p:cNvSpPr/>
            <p:nvPr/>
          </p:nvSpPr>
          <p:spPr>
            <a:xfrm>
              <a:off x="4834868" y="4727711"/>
              <a:ext cx="963123" cy="12858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ctr">
              <a:spAutoFit/>
            </a:bodyPr>
            <a:lstStyle/>
            <a:p>
              <a:pPr marL="0" indent="0">
                <a:buNone/>
              </a:pPr>
              <a:r>
                <a:rPr lang="en-US" sz="900" dirty="0">
                  <a:solidFill>
                    <a:srgbClr val="FFD43B"/>
                  </a:solidFill>
                  <a:latin typeface="Courier New" pitchFamily="34" charset="0"/>
                  <a:ea typeface="Courier New" pitchFamily="34" charset="-122"/>
                  <a:cs typeface="Courier New" pitchFamily="34" charset="-120"/>
                </a:rPr>
                <a:t>nome : Carlos</a:t>
              </a:r>
              <a:endParaRPr lang="en-US" sz="900" dirty="0"/>
            </a:p>
          </p:txBody>
        </p:sp>
        <p:sp>
          <p:nvSpPr>
            <p:cNvPr id="59" name="Text 52"/>
            <p:cNvSpPr/>
            <p:nvPr/>
          </p:nvSpPr>
          <p:spPr>
            <a:xfrm>
              <a:off x="4834868" y="4899161"/>
              <a:ext cx="757349" cy="12858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ctr">
              <a:spAutoFit/>
            </a:bodyPr>
            <a:lstStyle/>
            <a:p>
              <a:pPr marL="0" indent="0">
                <a:buNone/>
              </a:pPr>
              <a:r>
                <a:rPr lang="en-US" sz="900" dirty="0">
                  <a:solidFill>
                    <a:srgbClr val="FFD43B"/>
                  </a:solidFill>
                  <a:latin typeface="Courier New" pitchFamily="34" charset="0"/>
                  <a:ea typeface="Courier New" pitchFamily="34" charset="-122"/>
                  <a:cs typeface="Courier New" pitchFamily="34" charset="-120"/>
                </a:rPr>
                <a:t>idade : 21</a:t>
              </a:r>
              <a:endParaRPr lang="en-US" sz="900" dirty="0"/>
            </a:p>
          </p:txBody>
        </p:sp>
        <p:sp>
          <p:nvSpPr>
            <p:cNvPr id="60" name="Text 53"/>
            <p:cNvSpPr/>
            <p:nvPr/>
          </p:nvSpPr>
          <p:spPr>
            <a:xfrm>
              <a:off x="4834868" y="5070611"/>
              <a:ext cx="757349" cy="12858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ctr">
              <a:spAutoFit/>
            </a:bodyPr>
            <a:lstStyle/>
            <a:p>
              <a:pPr marL="0" indent="0">
                <a:buNone/>
              </a:pPr>
              <a:r>
                <a:rPr lang="en-US" sz="900" dirty="0">
                  <a:solidFill>
                    <a:srgbClr val="FFD43B"/>
                  </a:solidFill>
                  <a:latin typeface="Courier New" pitchFamily="34" charset="0"/>
                  <a:ea typeface="Courier New" pitchFamily="34" charset="-122"/>
                  <a:cs typeface="Courier New" pitchFamily="34" charset="-120"/>
                </a:rPr>
                <a:t>nota : 8.5</a:t>
              </a:r>
              <a:endParaRPr lang="en-US" sz="900" dirty="0"/>
            </a:p>
          </p:txBody>
        </p:sp>
        <p:sp>
          <p:nvSpPr>
            <p:cNvPr id="61" name="Text 54"/>
            <p:cNvSpPr/>
            <p:nvPr/>
          </p:nvSpPr>
          <p:spPr>
            <a:xfrm>
              <a:off x="4834868" y="5242061"/>
              <a:ext cx="1031714" cy="12858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ctr">
              <a:spAutoFit/>
            </a:bodyPr>
            <a:lstStyle/>
            <a:p>
              <a:pPr marL="0" indent="0">
                <a:buNone/>
              </a:pPr>
              <a:r>
                <a:rPr lang="en-US" sz="900" dirty="0">
                  <a:solidFill>
                    <a:srgbClr val="FFD43B"/>
                  </a:solidFill>
                  <a:latin typeface="Courier New" pitchFamily="34" charset="0"/>
                  <a:ea typeface="Courier New" pitchFamily="34" charset="-122"/>
                  <a:cs typeface="Courier New" pitchFamily="34" charset="-120"/>
                </a:rPr>
                <a:t>curso : Python</a:t>
              </a:r>
              <a:endParaRPr lang="en-US" sz="900" dirty="0"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Agrupar 66">
            <a:extLst>
              <a:ext uri="{FF2B5EF4-FFF2-40B4-BE49-F238E27FC236}">
                <a16:creationId xmlns:a16="http://schemas.microsoft.com/office/drawing/2014/main" id="{2B260966-9164-79AC-1635-9AE274E96ACD}"/>
              </a:ext>
            </a:extLst>
          </p:cNvPr>
          <p:cNvGrpSpPr/>
          <p:nvPr/>
        </p:nvGrpSpPr>
        <p:grpSpPr>
          <a:xfrm>
            <a:off x="0" y="10824"/>
            <a:ext cx="9133345" cy="5077159"/>
            <a:chOff x="0" y="0"/>
            <a:chExt cx="9144000" cy="6930777"/>
          </a:xfrm>
        </p:grpSpPr>
        <p:pic>
          <p:nvPicPr>
            <p:cNvPr id="2" name="Image 0" descr="preencoded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9144000" cy="6930777"/>
            </a:xfrm>
            <a:prstGeom prst="rect">
              <a:avLst/>
            </a:prstGeom>
          </p:spPr>
        </p:pic>
        <p:sp>
          <p:nvSpPr>
            <p:cNvPr id="3" name="Text 0"/>
            <p:cNvSpPr/>
            <p:nvPr/>
          </p:nvSpPr>
          <p:spPr>
            <a:xfrm>
              <a:off x="228600" y="228600"/>
              <a:ext cx="8758238" cy="385763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>
              <a:spAutoFit/>
            </a:bodyPr>
            <a:lstStyle/>
            <a:p>
              <a:pPr marL="0" indent="0" algn="ctr">
                <a:buNone/>
              </a:pPr>
              <a:r>
                <a:rPr lang="en-US" sz="2025" b="1" dirty="0">
                  <a:solidFill>
                    <a:srgbClr val="FFFFFF"/>
                  </a:solidFill>
                  <a:latin typeface="Segoe UI" pitchFamily="34" charset="0"/>
                  <a:ea typeface="Segoe UI" pitchFamily="34" charset="-122"/>
                  <a:cs typeface="Segoe UI" pitchFamily="34" charset="-120"/>
                </a:rPr>
                <a:t>Funções Úteis com Dicionários</a:t>
              </a:r>
              <a:endParaRPr lang="en-US" sz="2025" dirty="0"/>
            </a:p>
          </p:txBody>
        </p:sp>
        <p:sp>
          <p:nvSpPr>
            <p:cNvPr id="4" name="Shape 1"/>
            <p:cNvSpPr/>
            <p:nvPr/>
          </p:nvSpPr>
          <p:spPr>
            <a:xfrm>
              <a:off x="228600" y="842963"/>
              <a:ext cx="4114800" cy="857250"/>
            </a:xfrm>
            <a:prstGeom prst="rect">
              <a:avLst/>
            </a:prstGeom>
            <a:solidFill>
              <a:srgbClr val="F5F5F5"/>
            </a:solidFill>
            <a:ln/>
          </p:spPr>
          <p:txBody>
            <a:bodyPr/>
            <a:lstStyle/>
            <a:p>
              <a:endParaRPr lang="pt-BR"/>
            </a:p>
          </p:txBody>
        </p:sp>
        <p:sp>
          <p:nvSpPr>
            <p:cNvPr id="5" name="Shape 2"/>
            <p:cNvSpPr/>
            <p:nvPr/>
          </p:nvSpPr>
          <p:spPr>
            <a:xfrm>
              <a:off x="228600" y="842963"/>
              <a:ext cx="35719" cy="857250"/>
            </a:xfrm>
            <a:prstGeom prst="rect">
              <a:avLst/>
            </a:prstGeom>
            <a:solidFill>
              <a:srgbClr val="FFD43B"/>
            </a:solidFill>
            <a:ln/>
          </p:spPr>
          <p:txBody>
            <a:bodyPr/>
            <a:lstStyle/>
            <a:p>
              <a:endParaRPr lang="pt-BR"/>
            </a:p>
          </p:txBody>
        </p:sp>
        <p:sp>
          <p:nvSpPr>
            <p:cNvPr id="6" name="Text 3"/>
            <p:cNvSpPr/>
            <p:nvPr/>
          </p:nvSpPr>
          <p:spPr>
            <a:xfrm>
              <a:off x="400050" y="1044773"/>
              <a:ext cx="2952266" cy="194667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>
              <a:spAutoFit/>
            </a:bodyPr>
            <a:lstStyle/>
            <a:p>
              <a:pPr marL="0" indent="0">
                <a:buNone/>
              </a:pPr>
              <a:r>
                <a:rPr lang="en-US" sz="1350" dirty="0">
                  <a:solidFill>
                    <a:srgbClr val="333333"/>
                  </a:solidFill>
                  <a:latin typeface="Courier New" pitchFamily="34" charset="0"/>
                  <a:ea typeface="Courier New" pitchFamily="34" charset="-122"/>
                  <a:cs typeface="Courier New" pitchFamily="34" charset="-120"/>
                </a:rPr>
                <a:t>.keys(), .values(), .items()</a:t>
              </a:r>
              <a:endParaRPr lang="en-US" sz="1350" dirty="0"/>
            </a:p>
          </p:txBody>
        </p:sp>
        <p:sp>
          <p:nvSpPr>
            <p:cNvPr id="7" name="Text 4"/>
            <p:cNvSpPr/>
            <p:nvPr/>
          </p:nvSpPr>
          <p:spPr>
            <a:xfrm>
              <a:off x="400050" y="1301948"/>
              <a:ext cx="1511852" cy="194667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>
              <a:spAutoFit/>
            </a:bodyPr>
            <a:lstStyle/>
            <a:p>
              <a:pPr marL="0" indent="0">
                <a:buNone/>
              </a:pPr>
              <a:r>
                <a:rPr lang="en-US" sz="1350" dirty="0">
                  <a:solidFill>
                    <a:srgbClr val="333333"/>
                  </a:solidFill>
                  <a:latin typeface="Courier New" pitchFamily="34" charset="0"/>
                  <a:ea typeface="Courier New" pitchFamily="34" charset="-122"/>
                  <a:cs typeface="Courier New" pitchFamily="34" charset="-120"/>
                </a:rPr>
                <a:t>len(), in, del</a:t>
              </a:r>
              <a:endParaRPr lang="en-US" sz="1350" dirty="0"/>
            </a:p>
          </p:txBody>
        </p:sp>
        <p:sp>
          <p:nvSpPr>
            <p:cNvPr id="8" name="Shape 5"/>
            <p:cNvSpPr/>
            <p:nvPr/>
          </p:nvSpPr>
          <p:spPr>
            <a:xfrm>
              <a:off x="228600" y="1928813"/>
              <a:ext cx="4114800" cy="2050256"/>
            </a:xfrm>
            <a:prstGeom prst="rect">
              <a:avLst/>
            </a:prstGeom>
            <a:solidFill>
              <a:srgbClr val="FFFFFF">
                <a:alpha val="10000"/>
              </a:srgbClr>
            </a:solidFill>
            <a:ln/>
          </p:spPr>
          <p:txBody>
            <a:bodyPr/>
            <a:lstStyle/>
            <a:p>
              <a:endParaRPr lang="pt-BR"/>
            </a:p>
          </p:txBody>
        </p:sp>
        <p:sp>
          <p:nvSpPr>
            <p:cNvPr id="9" name="Shape 6"/>
            <p:cNvSpPr/>
            <p:nvPr/>
          </p:nvSpPr>
          <p:spPr>
            <a:xfrm>
              <a:off x="228600" y="1928813"/>
              <a:ext cx="35719" cy="2050256"/>
            </a:xfrm>
            <a:prstGeom prst="rect">
              <a:avLst/>
            </a:prstGeom>
            <a:solidFill>
              <a:srgbClr val="FFD43B"/>
            </a:solidFill>
            <a:ln/>
          </p:spPr>
          <p:txBody>
            <a:bodyPr/>
            <a:lstStyle/>
            <a:p>
              <a:endParaRPr lang="pt-BR"/>
            </a:p>
          </p:txBody>
        </p:sp>
        <p:pic>
          <p:nvPicPr>
            <p:cNvPr id="10" name="Image 1" descr="preencoded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0050" y="2143125"/>
              <a:ext cx="171450" cy="171450"/>
            </a:xfrm>
            <a:prstGeom prst="rect">
              <a:avLst/>
            </a:prstGeom>
          </p:spPr>
        </p:pic>
        <p:sp>
          <p:nvSpPr>
            <p:cNvPr id="11" name="Text 7"/>
            <p:cNvSpPr/>
            <p:nvPr/>
          </p:nvSpPr>
          <p:spPr>
            <a:xfrm>
              <a:off x="628650" y="2100263"/>
              <a:ext cx="2110504" cy="25717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>
              <a:spAutoFit/>
            </a:bodyPr>
            <a:lstStyle/>
            <a:p>
              <a:pPr marL="0" indent="0">
                <a:buNone/>
              </a:pPr>
              <a:r>
                <a:rPr lang="en-US" sz="1350" b="1" dirty="0">
                  <a:solidFill>
                    <a:srgbClr val="FFD43B"/>
                  </a:solidFill>
                  <a:latin typeface="Segoe UI" pitchFamily="34" charset="0"/>
                  <a:ea typeface="Segoe UI" pitchFamily="34" charset="-122"/>
                  <a:cs typeface="Segoe UI" pitchFamily="34" charset="-120"/>
                </a:rPr>
                <a:t>.keys(), .values(), .items()</a:t>
              </a:r>
              <a:endParaRPr lang="en-US" sz="1350" dirty="0"/>
            </a:p>
          </p:txBody>
        </p:sp>
        <p:sp>
          <p:nvSpPr>
            <p:cNvPr id="12" name="Text 8"/>
            <p:cNvSpPr/>
            <p:nvPr/>
          </p:nvSpPr>
          <p:spPr>
            <a:xfrm>
              <a:off x="400050" y="2414588"/>
              <a:ext cx="3843338" cy="192881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>
              <a:spAutoFit/>
            </a:bodyPr>
            <a:lstStyle/>
            <a:p>
              <a:pPr marL="0" indent="0">
                <a:buNone/>
              </a:pPr>
              <a:r>
                <a:rPr lang="en-US" sz="1013" dirty="0">
                  <a:solidFill>
                    <a:srgbClr val="FFFFFF"/>
                  </a:solidFill>
                  <a:latin typeface="Segoe UI" pitchFamily="34" charset="0"/>
                  <a:ea typeface="Segoe UI" pitchFamily="34" charset="-122"/>
                  <a:cs typeface="Segoe UI" pitchFamily="34" charset="-120"/>
                </a:rPr>
                <a:t>Métodos para acessar partes do dicionário</a:t>
              </a:r>
              <a:endParaRPr lang="en-US" sz="1013" dirty="0"/>
            </a:p>
          </p:txBody>
        </p:sp>
        <p:sp>
          <p:nvSpPr>
            <p:cNvPr id="13" name="Shape 9"/>
            <p:cNvSpPr/>
            <p:nvPr/>
          </p:nvSpPr>
          <p:spPr>
            <a:xfrm>
              <a:off x="400050" y="2664619"/>
              <a:ext cx="3771900" cy="1143000"/>
            </a:xfrm>
            <a:prstGeom prst="rect">
              <a:avLst/>
            </a:prstGeom>
            <a:solidFill>
              <a:srgbClr val="000000">
                <a:alpha val="20000"/>
              </a:srgbClr>
            </a:solidFill>
            <a:ln/>
          </p:spPr>
          <p:txBody>
            <a:bodyPr/>
            <a:lstStyle/>
            <a:p>
              <a:endParaRPr lang="pt-BR"/>
            </a:p>
          </p:txBody>
        </p:sp>
        <p:sp>
          <p:nvSpPr>
            <p:cNvPr id="14" name="Text 10"/>
            <p:cNvSpPr/>
            <p:nvPr/>
          </p:nvSpPr>
          <p:spPr>
            <a:xfrm>
              <a:off x="457200" y="2743200"/>
              <a:ext cx="1168896" cy="12858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ctr">
              <a:spAutoFit/>
            </a:bodyPr>
            <a:lstStyle/>
            <a:p>
              <a:pPr marL="0" indent="0">
                <a:buNone/>
              </a:pPr>
              <a:r>
                <a:rPr lang="en-US" sz="900" dirty="0">
                  <a:solidFill>
                    <a:srgbClr val="FFFFFF"/>
                  </a:solidFill>
                  <a:latin typeface="Courier New" pitchFamily="34" charset="0"/>
                  <a:ea typeface="Courier New" pitchFamily="34" charset="-122"/>
                  <a:cs typeface="Courier New" pitchFamily="34" charset="-120"/>
                </a:rPr>
                <a:t>&gt;&gt;&gt; aluno.keys()</a:t>
              </a:r>
              <a:endParaRPr lang="en-US" sz="900" dirty="0"/>
            </a:p>
          </p:txBody>
        </p:sp>
        <p:sp>
          <p:nvSpPr>
            <p:cNvPr id="15" name="Text 11"/>
            <p:cNvSpPr/>
            <p:nvPr/>
          </p:nvSpPr>
          <p:spPr>
            <a:xfrm>
              <a:off x="457200" y="2914650"/>
              <a:ext cx="3158040" cy="128588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>
              <a:spAutoFit/>
            </a:bodyPr>
            <a:lstStyle/>
            <a:p>
              <a:pPr marL="0" indent="0">
                <a:buNone/>
              </a:pPr>
              <a:r>
                <a:rPr lang="en-US" sz="900" b="1" dirty="0">
                  <a:solidFill>
                    <a:srgbClr val="FFD43B"/>
                  </a:solidFill>
                  <a:latin typeface="Courier New" pitchFamily="34" charset="0"/>
                  <a:ea typeface="Courier New" pitchFamily="34" charset="-122"/>
                  <a:cs typeface="Courier New" pitchFamily="34" charset="-120"/>
                </a:rPr>
                <a:t>dict_keys(['nome', 'idade', 'nota', 'curso'])</a:t>
              </a:r>
              <a:endParaRPr lang="en-US" sz="900" dirty="0"/>
            </a:p>
          </p:txBody>
        </p:sp>
        <p:sp>
          <p:nvSpPr>
            <p:cNvPr id="16" name="Text 12"/>
            <p:cNvSpPr/>
            <p:nvPr/>
          </p:nvSpPr>
          <p:spPr>
            <a:xfrm>
              <a:off x="457200" y="3086100"/>
              <a:ext cx="1306078" cy="128588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>
              <a:spAutoFit/>
            </a:bodyPr>
            <a:lstStyle/>
            <a:p>
              <a:pPr marL="0" indent="0">
                <a:buNone/>
              </a:pPr>
              <a:r>
                <a:rPr lang="en-US" sz="900" dirty="0">
                  <a:solidFill>
                    <a:srgbClr val="FFFFFF"/>
                  </a:solidFill>
                  <a:latin typeface="Courier New" pitchFamily="34" charset="0"/>
                  <a:ea typeface="Courier New" pitchFamily="34" charset="-122"/>
                  <a:cs typeface="Courier New" pitchFamily="34" charset="-120"/>
                </a:rPr>
                <a:t>&gt;&gt;&gt; aluno.values()</a:t>
              </a:r>
              <a:endParaRPr lang="en-US" sz="900" dirty="0"/>
            </a:p>
          </p:txBody>
        </p:sp>
        <p:sp>
          <p:nvSpPr>
            <p:cNvPr id="17" name="Text 13"/>
            <p:cNvSpPr/>
            <p:nvPr/>
          </p:nvSpPr>
          <p:spPr>
            <a:xfrm>
              <a:off x="457200" y="3257550"/>
              <a:ext cx="2952266" cy="128588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>
              <a:spAutoFit/>
            </a:bodyPr>
            <a:lstStyle/>
            <a:p>
              <a:pPr marL="0" indent="0">
                <a:buNone/>
              </a:pPr>
              <a:r>
                <a:rPr lang="en-US" sz="900" b="1" dirty="0">
                  <a:solidFill>
                    <a:srgbClr val="FFD43B"/>
                  </a:solidFill>
                  <a:latin typeface="Courier New" pitchFamily="34" charset="0"/>
                  <a:ea typeface="Courier New" pitchFamily="34" charset="-122"/>
                  <a:cs typeface="Courier New" pitchFamily="34" charset="-120"/>
                </a:rPr>
                <a:t>dict_values(['Carlos', 21, 8.5, 'Python'])</a:t>
              </a:r>
              <a:endParaRPr lang="en-US" sz="900" dirty="0"/>
            </a:p>
          </p:txBody>
        </p:sp>
        <p:sp>
          <p:nvSpPr>
            <p:cNvPr id="18" name="Text 14"/>
            <p:cNvSpPr/>
            <p:nvPr/>
          </p:nvSpPr>
          <p:spPr>
            <a:xfrm>
              <a:off x="457200" y="3429000"/>
              <a:ext cx="1237487" cy="12858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ctr">
              <a:spAutoFit/>
            </a:bodyPr>
            <a:lstStyle/>
            <a:p>
              <a:pPr marL="0" indent="0">
                <a:buNone/>
              </a:pPr>
              <a:r>
                <a:rPr lang="en-US" sz="900" dirty="0">
                  <a:solidFill>
                    <a:srgbClr val="FFFFFF"/>
                  </a:solidFill>
                  <a:latin typeface="Courier New" pitchFamily="34" charset="0"/>
                  <a:ea typeface="Courier New" pitchFamily="34" charset="-122"/>
                  <a:cs typeface="Courier New" pitchFamily="34" charset="-120"/>
                </a:rPr>
                <a:t>&gt;&gt;&gt; aluno.items()</a:t>
              </a:r>
              <a:endParaRPr lang="en-US" sz="900" dirty="0"/>
            </a:p>
          </p:txBody>
        </p:sp>
        <p:sp>
          <p:nvSpPr>
            <p:cNvPr id="19" name="Text 15"/>
            <p:cNvSpPr/>
            <p:nvPr/>
          </p:nvSpPr>
          <p:spPr>
            <a:xfrm>
              <a:off x="457200" y="3600450"/>
              <a:ext cx="3638178" cy="128588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>
              <a:spAutoFit/>
            </a:bodyPr>
            <a:lstStyle/>
            <a:p>
              <a:pPr marL="0" indent="0">
                <a:buNone/>
              </a:pPr>
              <a:r>
                <a:rPr lang="en-US" sz="900" b="1" dirty="0">
                  <a:solidFill>
                    <a:srgbClr val="FFD43B"/>
                  </a:solidFill>
                  <a:latin typeface="Courier New" pitchFamily="34" charset="0"/>
                  <a:ea typeface="Courier New" pitchFamily="34" charset="-122"/>
                  <a:cs typeface="Courier New" pitchFamily="34" charset="-120"/>
                </a:rPr>
                <a:t>dict_items([('nome', 'Carlos'), ('idade', 21), ...])</a:t>
              </a:r>
              <a:endParaRPr lang="en-US" sz="900" dirty="0"/>
            </a:p>
          </p:txBody>
        </p:sp>
        <p:sp>
          <p:nvSpPr>
            <p:cNvPr id="20" name="Shape 16"/>
            <p:cNvSpPr/>
            <p:nvPr/>
          </p:nvSpPr>
          <p:spPr>
            <a:xfrm>
              <a:off x="228600" y="4150519"/>
              <a:ext cx="4114800" cy="1364456"/>
            </a:xfrm>
            <a:prstGeom prst="rect">
              <a:avLst/>
            </a:prstGeom>
            <a:solidFill>
              <a:srgbClr val="FFFFFF">
                <a:alpha val="10000"/>
              </a:srgbClr>
            </a:solidFill>
            <a:ln/>
          </p:spPr>
          <p:txBody>
            <a:bodyPr/>
            <a:lstStyle/>
            <a:p>
              <a:endParaRPr lang="pt-BR"/>
            </a:p>
          </p:txBody>
        </p:sp>
        <p:sp>
          <p:nvSpPr>
            <p:cNvPr id="21" name="Shape 17"/>
            <p:cNvSpPr/>
            <p:nvPr/>
          </p:nvSpPr>
          <p:spPr>
            <a:xfrm>
              <a:off x="228600" y="4150519"/>
              <a:ext cx="35719" cy="1364456"/>
            </a:xfrm>
            <a:prstGeom prst="rect">
              <a:avLst/>
            </a:prstGeom>
            <a:solidFill>
              <a:srgbClr val="FFD43B"/>
            </a:solidFill>
            <a:ln/>
          </p:spPr>
          <p:txBody>
            <a:bodyPr/>
            <a:lstStyle/>
            <a:p>
              <a:endParaRPr lang="pt-BR"/>
            </a:p>
          </p:txBody>
        </p:sp>
        <p:pic>
          <p:nvPicPr>
            <p:cNvPr id="22" name="Image 2" descr="preencoded.pn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00050" y="4364831"/>
              <a:ext cx="171450" cy="171450"/>
            </a:xfrm>
            <a:prstGeom prst="rect">
              <a:avLst/>
            </a:prstGeom>
          </p:spPr>
        </p:pic>
        <p:sp>
          <p:nvSpPr>
            <p:cNvPr id="23" name="Text 18"/>
            <p:cNvSpPr/>
            <p:nvPr/>
          </p:nvSpPr>
          <p:spPr>
            <a:xfrm>
              <a:off x="628650" y="4321969"/>
              <a:ext cx="433341" cy="257175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ctr">
              <a:spAutoFit/>
            </a:bodyPr>
            <a:lstStyle/>
            <a:p>
              <a:pPr marL="0" indent="0">
                <a:buNone/>
              </a:pPr>
              <a:r>
                <a:rPr lang="en-US" sz="1350" b="1" dirty="0">
                  <a:solidFill>
                    <a:srgbClr val="FFD43B"/>
                  </a:solidFill>
                  <a:latin typeface="Segoe UI" pitchFamily="34" charset="0"/>
                  <a:ea typeface="Segoe UI" pitchFamily="34" charset="-122"/>
                  <a:cs typeface="Segoe UI" pitchFamily="34" charset="-120"/>
                </a:rPr>
                <a:t>len()</a:t>
              </a:r>
              <a:endParaRPr lang="en-US" sz="1350" dirty="0"/>
            </a:p>
          </p:txBody>
        </p:sp>
        <p:sp>
          <p:nvSpPr>
            <p:cNvPr id="24" name="Text 19"/>
            <p:cNvSpPr/>
            <p:nvPr/>
          </p:nvSpPr>
          <p:spPr>
            <a:xfrm>
              <a:off x="400050" y="4636294"/>
              <a:ext cx="3843338" cy="192881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>
              <a:spAutoFit/>
            </a:bodyPr>
            <a:lstStyle/>
            <a:p>
              <a:pPr marL="0" indent="0">
                <a:buNone/>
              </a:pPr>
              <a:r>
                <a:rPr lang="en-US" sz="1013" dirty="0">
                  <a:solidFill>
                    <a:srgbClr val="FFFFFF"/>
                  </a:solidFill>
                  <a:latin typeface="Segoe UI" pitchFamily="34" charset="0"/>
                  <a:ea typeface="Segoe UI" pitchFamily="34" charset="-122"/>
                  <a:cs typeface="Segoe UI" pitchFamily="34" charset="-120"/>
                </a:rPr>
                <a:t>Retorna o número de pares chave-valor</a:t>
              </a:r>
              <a:endParaRPr lang="en-US" sz="1013" dirty="0"/>
            </a:p>
          </p:txBody>
        </p:sp>
        <p:sp>
          <p:nvSpPr>
            <p:cNvPr id="25" name="Shape 20"/>
            <p:cNvSpPr/>
            <p:nvPr/>
          </p:nvSpPr>
          <p:spPr>
            <a:xfrm>
              <a:off x="400050" y="4886325"/>
              <a:ext cx="3771900" cy="457200"/>
            </a:xfrm>
            <a:prstGeom prst="rect">
              <a:avLst/>
            </a:prstGeom>
            <a:solidFill>
              <a:srgbClr val="000000">
                <a:alpha val="20000"/>
              </a:srgbClr>
            </a:solidFill>
            <a:ln/>
          </p:spPr>
          <p:txBody>
            <a:bodyPr/>
            <a:lstStyle/>
            <a:p>
              <a:endParaRPr lang="pt-BR"/>
            </a:p>
          </p:txBody>
        </p:sp>
        <p:sp>
          <p:nvSpPr>
            <p:cNvPr id="26" name="Text 21"/>
            <p:cNvSpPr/>
            <p:nvPr/>
          </p:nvSpPr>
          <p:spPr>
            <a:xfrm>
              <a:off x="457200" y="4964906"/>
              <a:ext cx="1031714" cy="12858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ctr">
              <a:spAutoFit/>
            </a:bodyPr>
            <a:lstStyle/>
            <a:p>
              <a:pPr marL="0" indent="0">
                <a:buNone/>
              </a:pPr>
              <a:r>
                <a:rPr lang="en-US" sz="900" dirty="0">
                  <a:solidFill>
                    <a:srgbClr val="FFFFFF"/>
                  </a:solidFill>
                  <a:latin typeface="Courier New" pitchFamily="34" charset="0"/>
                  <a:ea typeface="Courier New" pitchFamily="34" charset="-122"/>
                  <a:cs typeface="Courier New" pitchFamily="34" charset="-120"/>
                </a:rPr>
                <a:t>&gt;&gt;&gt; len(aluno)</a:t>
              </a:r>
              <a:endParaRPr lang="en-US" sz="900" dirty="0"/>
            </a:p>
          </p:txBody>
        </p:sp>
        <p:sp>
          <p:nvSpPr>
            <p:cNvPr id="27" name="Text 22"/>
            <p:cNvSpPr/>
            <p:nvPr/>
          </p:nvSpPr>
          <p:spPr>
            <a:xfrm>
              <a:off x="457200" y="5136356"/>
              <a:ext cx="140029" cy="12858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ctr">
              <a:spAutoFit/>
            </a:bodyPr>
            <a:lstStyle/>
            <a:p>
              <a:pPr marL="0" indent="0">
                <a:buNone/>
              </a:pPr>
              <a:r>
                <a:rPr lang="en-US" sz="900" b="1" dirty="0">
                  <a:solidFill>
                    <a:srgbClr val="FFD43B"/>
                  </a:solidFill>
                  <a:latin typeface="Courier New" pitchFamily="34" charset="0"/>
                  <a:ea typeface="Courier New" pitchFamily="34" charset="-122"/>
                  <a:cs typeface="Courier New" pitchFamily="34" charset="-120"/>
                </a:rPr>
                <a:t>4</a:t>
              </a:r>
              <a:endParaRPr lang="en-US" sz="900" dirty="0"/>
            </a:p>
          </p:txBody>
        </p:sp>
        <p:sp>
          <p:nvSpPr>
            <p:cNvPr id="28" name="Shape 23"/>
            <p:cNvSpPr/>
            <p:nvPr/>
          </p:nvSpPr>
          <p:spPr>
            <a:xfrm>
              <a:off x="4572000" y="842963"/>
              <a:ext cx="4343400" cy="1707356"/>
            </a:xfrm>
            <a:prstGeom prst="rect">
              <a:avLst/>
            </a:prstGeom>
            <a:solidFill>
              <a:srgbClr val="FFFFFF">
                <a:alpha val="10000"/>
              </a:srgbClr>
            </a:solidFill>
            <a:ln/>
          </p:spPr>
          <p:txBody>
            <a:bodyPr/>
            <a:lstStyle/>
            <a:p>
              <a:endParaRPr lang="pt-BR"/>
            </a:p>
          </p:txBody>
        </p:sp>
        <p:sp>
          <p:nvSpPr>
            <p:cNvPr id="29" name="Shape 24"/>
            <p:cNvSpPr/>
            <p:nvPr/>
          </p:nvSpPr>
          <p:spPr>
            <a:xfrm>
              <a:off x="4572000" y="842963"/>
              <a:ext cx="35719" cy="1707356"/>
            </a:xfrm>
            <a:prstGeom prst="rect">
              <a:avLst/>
            </a:prstGeom>
            <a:solidFill>
              <a:srgbClr val="FFD43B"/>
            </a:solidFill>
            <a:ln/>
          </p:spPr>
          <p:txBody>
            <a:bodyPr/>
            <a:lstStyle/>
            <a:p>
              <a:endParaRPr lang="pt-BR"/>
            </a:p>
          </p:txBody>
        </p:sp>
        <p:pic>
          <p:nvPicPr>
            <p:cNvPr id="30" name="Image 3" descr="preencoded.png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743450" y="1057275"/>
              <a:ext cx="171450" cy="171450"/>
            </a:xfrm>
            <a:prstGeom prst="rect">
              <a:avLst/>
            </a:prstGeom>
          </p:spPr>
        </p:pic>
        <p:sp>
          <p:nvSpPr>
            <p:cNvPr id="31" name="Text 25"/>
            <p:cNvSpPr/>
            <p:nvPr/>
          </p:nvSpPr>
          <p:spPr>
            <a:xfrm>
              <a:off x="4972050" y="1014413"/>
              <a:ext cx="2605348" cy="25717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>
              <a:spAutoFit/>
            </a:bodyPr>
            <a:lstStyle/>
            <a:p>
              <a:pPr marL="0" indent="0">
                <a:buNone/>
              </a:pPr>
              <a:r>
                <a:rPr lang="en-US" sz="1350" b="1" dirty="0">
                  <a:solidFill>
                    <a:srgbClr val="FFD43B"/>
                  </a:solidFill>
                  <a:latin typeface="Segoe UI" pitchFamily="34" charset="0"/>
                  <a:ea typeface="Segoe UI" pitchFamily="34" charset="-122"/>
                  <a:cs typeface="Segoe UI" pitchFamily="34" charset="-120"/>
                </a:rPr>
                <a:t>in (operador de pertencimento)</a:t>
              </a:r>
              <a:endParaRPr lang="en-US" sz="1350" dirty="0"/>
            </a:p>
          </p:txBody>
        </p:sp>
        <p:sp>
          <p:nvSpPr>
            <p:cNvPr id="32" name="Text 26"/>
            <p:cNvSpPr/>
            <p:nvPr/>
          </p:nvSpPr>
          <p:spPr>
            <a:xfrm>
              <a:off x="4743450" y="1328738"/>
              <a:ext cx="4071938" cy="192881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>
              <a:spAutoFit/>
            </a:bodyPr>
            <a:lstStyle/>
            <a:p>
              <a:pPr marL="0" indent="0">
                <a:buNone/>
              </a:pPr>
              <a:r>
                <a:rPr lang="en-US" sz="1013" dirty="0">
                  <a:solidFill>
                    <a:srgbClr val="FFFFFF"/>
                  </a:solidFill>
                  <a:latin typeface="Segoe UI" pitchFamily="34" charset="0"/>
                  <a:ea typeface="Segoe UI" pitchFamily="34" charset="-122"/>
                  <a:cs typeface="Segoe UI" pitchFamily="34" charset="-120"/>
                </a:rPr>
                <a:t>Verifica se uma chave existe no dicionário</a:t>
              </a:r>
              <a:endParaRPr lang="en-US" sz="1013" dirty="0"/>
            </a:p>
          </p:txBody>
        </p:sp>
        <p:sp>
          <p:nvSpPr>
            <p:cNvPr id="33" name="Shape 27"/>
            <p:cNvSpPr/>
            <p:nvPr/>
          </p:nvSpPr>
          <p:spPr>
            <a:xfrm>
              <a:off x="4743450" y="1578769"/>
              <a:ext cx="4000500" cy="800100"/>
            </a:xfrm>
            <a:prstGeom prst="rect">
              <a:avLst/>
            </a:prstGeom>
            <a:solidFill>
              <a:srgbClr val="000000">
                <a:alpha val="20000"/>
              </a:srgbClr>
            </a:solidFill>
            <a:ln/>
          </p:spPr>
          <p:txBody>
            <a:bodyPr/>
            <a:lstStyle/>
            <a:p>
              <a:endParaRPr lang="pt-BR"/>
            </a:p>
          </p:txBody>
        </p:sp>
        <p:sp>
          <p:nvSpPr>
            <p:cNvPr id="34" name="Text 28"/>
            <p:cNvSpPr/>
            <p:nvPr/>
          </p:nvSpPr>
          <p:spPr>
            <a:xfrm>
              <a:off x="4800600" y="1657350"/>
              <a:ext cx="1374670" cy="128588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>
              <a:spAutoFit/>
            </a:bodyPr>
            <a:lstStyle/>
            <a:p>
              <a:pPr marL="0" indent="0">
                <a:buNone/>
              </a:pPr>
              <a:r>
                <a:rPr lang="en-US" sz="900" dirty="0">
                  <a:solidFill>
                    <a:srgbClr val="FFFFFF"/>
                  </a:solidFill>
                  <a:latin typeface="Courier New" pitchFamily="34" charset="0"/>
                  <a:ea typeface="Courier New" pitchFamily="34" charset="-122"/>
                  <a:cs typeface="Courier New" pitchFamily="34" charset="-120"/>
                </a:rPr>
                <a:t>&gt;&gt;&gt; "nome" in aluno</a:t>
              </a:r>
              <a:endParaRPr lang="en-US" sz="900" dirty="0"/>
            </a:p>
          </p:txBody>
        </p:sp>
        <p:sp>
          <p:nvSpPr>
            <p:cNvPr id="35" name="Text 29"/>
            <p:cNvSpPr/>
            <p:nvPr/>
          </p:nvSpPr>
          <p:spPr>
            <a:xfrm>
              <a:off x="4800600" y="1828800"/>
              <a:ext cx="345802" cy="12858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ctr">
              <a:spAutoFit/>
            </a:bodyPr>
            <a:lstStyle/>
            <a:p>
              <a:pPr marL="0" indent="0">
                <a:buNone/>
              </a:pPr>
              <a:r>
                <a:rPr lang="en-US" sz="900" b="1" dirty="0">
                  <a:solidFill>
                    <a:srgbClr val="FFD43B"/>
                  </a:solidFill>
                  <a:latin typeface="Courier New" pitchFamily="34" charset="0"/>
                  <a:ea typeface="Courier New" pitchFamily="34" charset="-122"/>
                  <a:cs typeface="Courier New" pitchFamily="34" charset="-120"/>
                </a:rPr>
                <a:t>True</a:t>
              </a:r>
              <a:endParaRPr lang="en-US" sz="900" dirty="0"/>
            </a:p>
          </p:txBody>
        </p:sp>
        <p:sp>
          <p:nvSpPr>
            <p:cNvPr id="36" name="Text 30"/>
            <p:cNvSpPr/>
            <p:nvPr/>
          </p:nvSpPr>
          <p:spPr>
            <a:xfrm>
              <a:off x="4800600" y="2000250"/>
              <a:ext cx="1649034" cy="128588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>
              <a:spAutoFit/>
            </a:bodyPr>
            <a:lstStyle/>
            <a:p>
              <a:pPr marL="0" indent="0">
                <a:buNone/>
              </a:pPr>
              <a:r>
                <a:rPr lang="en-US" sz="900" dirty="0">
                  <a:solidFill>
                    <a:srgbClr val="FFFFFF"/>
                  </a:solidFill>
                  <a:latin typeface="Courier New" pitchFamily="34" charset="0"/>
                  <a:ea typeface="Courier New" pitchFamily="34" charset="-122"/>
                  <a:cs typeface="Courier New" pitchFamily="34" charset="-120"/>
                </a:rPr>
                <a:t>&gt;&gt;&gt; "telefone" in aluno</a:t>
              </a:r>
              <a:endParaRPr lang="en-US" sz="900" dirty="0"/>
            </a:p>
          </p:txBody>
        </p:sp>
        <p:sp>
          <p:nvSpPr>
            <p:cNvPr id="37" name="Text 31"/>
            <p:cNvSpPr/>
            <p:nvPr/>
          </p:nvSpPr>
          <p:spPr>
            <a:xfrm>
              <a:off x="4800600" y="2171700"/>
              <a:ext cx="414393" cy="12858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ctr">
              <a:spAutoFit/>
            </a:bodyPr>
            <a:lstStyle/>
            <a:p>
              <a:pPr marL="0" indent="0">
                <a:buNone/>
              </a:pPr>
              <a:r>
                <a:rPr lang="en-US" sz="900" b="1" dirty="0">
                  <a:solidFill>
                    <a:srgbClr val="FFD43B"/>
                  </a:solidFill>
                  <a:latin typeface="Courier New" pitchFamily="34" charset="0"/>
                  <a:ea typeface="Courier New" pitchFamily="34" charset="-122"/>
                  <a:cs typeface="Courier New" pitchFamily="34" charset="-120"/>
                </a:rPr>
                <a:t>False</a:t>
              </a:r>
              <a:endParaRPr lang="en-US" sz="900" dirty="0"/>
            </a:p>
          </p:txBody>
        </p:sp>
        <p:sp>
          <p:nvSpPr>
            <p:cNvPr id="38" name="Shape 32"/>
            <p:cNvSpPr/>
            <p:nvPr/>
          </p:nvSpPr>
          <p:spPr>
            <a:xfrm>
              <a:off x="4572000" y="2721769"/>
              <a:ext cx="4343400" cy="1535906"/>
            </a:xfrm>
            <a:prstGeom prst="rect">
              <a:avLst/>
            </a:prstGeom>
            <a:solidFill>
              <a:srgbClr val="FFFFFF">
                <a:alpha val="10000"/>
              </a:srgbClr>
            </a:solidFill>
            <a:ln/>
          </p:spPr>
          <p:txBody>
            <a:bodyPr/>
            <a:lstStyle/>
            <a:p>
              <a:endParaRPr lang="pt-BR"/>
            </a:p>
          </p:txBody>
        </p:sp>
        <p:sp>
          <p:nvSpPr>
            <p:cNvPr id="39" name="Shape 33"/>
            <p:cNvSpPr/>
            <p:nvPr/>
          </p:nvSpPr>
          <p:spPr>
            <a:xfrm>
              <a:off x="4572000" y="2721769"/>
              <a:ext cx="35719" cy="1535906"/>
            </a:xfrm>
            <a:prstGeom prst="rect">
              <a:avLst/>
            </a:prstGeom>
            <a:solidFill>
              <a:srgbClr val="FFD43B"/>
            </a:solidFill>
            <a:ln/>
          </p:spPr>
          <p:txBody>
            <a:bodyPr/>
            <a:lstStyle/>
            <a:p>
              <a:endParaRPr lang="pt-BR"/>
            </a:p>
          </p:txBody>
        </p:sp>
        <p:pic>
          <p:nvPicPr>
            <p:cNvPr id="40" name="Image 4" descr="preencoded.png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743450" y="2936081"/>
              <a:ext cx="150019" cy="171450"/>
            </a:xfrm>
            <a:prstGeom prst="rect">
              <a:avLst/>
            </a:prstGeom>
          </p:spPr>
        </p:pic>
        <p:sp>
          <p:nvSpPr>
            <p:cNvPr id="41" name="Text 34"/>
            <p:cNvSpPr/>
            <p:nvPr/>
          </p:nvSpPr>
          <p:spPr>
            <a:xfrm>
              <a:off x="4950619" y="2893219"/>
              <a:ext cx="319153" cy="257175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ctr">
              <a:spAutoFit/>
            </a:bodyPr>
            <a:lstStyle/>
            <a:p>
              <a:pPr marL="0" indent="0">
                <a:buNone/>
              </a:pPr>
              <a:r>
                <a:rPr lang="en-US" sz="1350" b="1" dirty="0">
                  <a:solidFill>
                    <a:srgbClr val="FFD43B"/>
                  </a:solidFill>
                  <a:latin typeface="Segoe UI" pitchFamily="34" charset="0"/>
                  <a:ea typeface="Segoe UI" pitchFamily="34" charset="-122"/>
                  <a:cs typeface="Segoe UI" pitchFamily="34" charset="-120"/>
                </a:rPr>
                <a:t>del</a:t>
              </a:r>
              <a:endParaRPr lang="en-US" sz="1350" dirty="0"/>
            </a:p>
          </p:txBody>
        </p:sp>
        <p:sp>
          <p:nvSpPr>
            <p:cNvPr id="42" name="Text 35"/>
            <p:cNvSpPr/>
            <p:nvPr/>
          </p:nvSpPr>
          <p:spPr>
            <a:xfrm>
              <a:off x="4743450" y="3207544"/>
              <a:ext cx="4071938" cy="192881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>
              <a:spAutoFit/>
            </a:bodyPr>
            <a:lstStyle/>
            <a:p>
              <a:pPr marL="0" indent="0">
                <a:buNone/>
              </a:pPr>
              <a:r>
                <a:rPr lang="en-US" sz="1013" dirty="0">
                  <a:solidFill>
                    <a:srgbClr val="FFFFFF"/>
                  </a:solidFill>
                  <a:latin typeface="Segoe UI" pitchFamily="34" charset="0"/>
                  <a:ea typeface="Segoe UI" pitchFamily="34" charset="-122"/>
                  <a:cs typeface="Segoe UI" pitchFamily="34" charset="-120"/>
                </a:rPr>
                <a:t>Remove um par chave-valor do dicionário</a:t>
              </a:r>
              <a:endParaRPr lang="en-US" sz="1013" dirty="0"/>
            </a:p>
          </p:txBody>
        </p:sp>
        <p:sp>
          <p:nvSpPr>
            <p:cNvPr id="43" name="Shape 36"/>
            <p:cNvSpPr/>
            <p:nvPr/>
          </p:nvSpPr>
          <p:spPr>
            <a:xfrm>
              <a:off x="4743450" y="3457575"/>
              <a:ext cx="4000500" cy="628650"/>
            </a:xfrm>
            <a:prstGeom prst="rect">
              <a:avLst/>
            </a:prstGeom>
            <a:solidFill>
              <a:srgbClr val="000000">
                <a:alpha val="20000"/>
              </a:srgbClr>
            </a:solidFill>
            <a:ln/>
          </p:spPr>
          <p:txBody>
            <a:bodyPr/>
            <a:lstStyle/>
            <a:p>
              <a:endParaRPr lang="pt-BR"/>
            </a:p>
          </p:txBody>
        </p:sp>
        <p:sp>
          <p:nvSpPr>
            <p:cNvPr id="44" name="Text 37"/>
            <p:cNvSpPr/>
            <p:nvPr/>
          </p:nvSpPr>
          <p:spPr>
            <a:xfrm>
              <a:off x="4800600" y="3536156"/>
              <a:ext cx="1580443" cy="128588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>
              <a:spAutoFit/>
            </a:bodyPr>
            <a:lstStyle/>
            <a:p>
              <a:pPr marL="0" indent="0">
                <a:buNone/>
              </a:pPr>
              <a:r>
                <a:rPr lang="en-US" sz="900" dirty="0">
                  <a:solidFill>
                    <a:srgbClr val="FFFFFF"/>
                  </a:solidFill>
                  <a:latin typeface="Courier New" pitchFamily="34" charset="0"/>
                  <a:ea typeface="Courier New" pitchFamily="34" charset="-122"/>
                  <a:cs typeface="Courier New" pitchFamily="34" charset="-120"/>
                </a:rPr>
                <a:t>&gt;&gt;&gt; del aluno["curso"]</a:t>
              </a:r>
              <a:endParaRPr lang="en-US" sz="900" dirty="0"/>
            </a:p>
          </p:txBody>
        </p:sp>
        <p:sp>
          <p:nvSpPr>
            <p:cNvPr id="45" name="Text 38"/>
            <p:cNvSpPr/>
            <p:nvPr/>
          </p:nvSpPr>
          <p:spPr>
            <a:xfrm>
              <a:off x="4800600" y="3707606"/>
              <a:ext cx="688758" cy="12858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ctr">
              <a:spAutoFit/>
            </a:bodyPr>
            <a:lstStyle/>
            <a:p>
              <a:pPr marL="0" indent="0">
                <a:buNone/>
              </a:pPr>
              <a:r>
                <a:rPr lang="en-US" sz="900" dirty="0">
                  <a:solidFill>
                    <a:srgbClr val="FFFFFF"/>
                  </a:solidFill>
                  <a:latin typeface="Courier New" pitchFamily="34" charset="0"/>
                  <a:ea typeface="Courier New" pitchFamily="34" charset="-122"/>
                  <a:cs typeface="Courier New" pitchFamily="34" charset="-120"/>
                </a:rPr>
                <a:t>&gt;&gt;&gt; aluno</a:t>
              </a:r>
              <a:endParaRPr lang="en-US" sz="900" dirty="0"/>
            </a:p>
          </p:txBody>
        </p:sp>
        <p:sp>
          <p:nvSpPr>
            <p:cNvPr id="46" name="Text 39"/>
            <p:cNvSpPr/>
            <p:nvPr/>
          </p:nvSpPr>
          <p:spPr>
            <a:xfrm>
              <a:off x="4800600" y="3879056"/>
              <a:ext cx="3089449" cy="128588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>
              <a:spAutoFit/>
            </a:bodyPr>
            <a:lstStyle/>
            <a:p>
              <a:pPr marL="0" indent="0">
                <a:buNone/>
              </a:pPr>
              <a:r>
                <a:rPr lang="en-US" sz="900" b="1" dirty="0">
                  <a:solidFill>
                    <a:srgbClr val="FFD43B"/>
                  </a:solidFill>
                  <a:latin typeface="Courier New" pitchFamily="34" charset="0"/>
                  <a:ea typeface="Courier New" pitchFamily="34" charset="-122"/>
                  <a:cs typeface="Courier New" pitchFamily="34" charset="-120"/>
                </a:rPr>
                <a:t>{'nome': 'Carlos', 'idade': 21, 'nota': 8.5}</a:t>
              </a:r>
              <a:endParaRPr lang="en-US" sz="900" dirty="0"/>
            </a:p>
          </p:txBody>
        </p:sp>
        <p:sp>
          <p:nvSpPr>
            <p:cNvPr id="47" name="Shape 40"/>
            <p:cNvSpPr/>
            <p:nvPr/>
          </p:nvSpPr>
          <p:spPr>
            <a:xfrm>
              <a:off x="4572000" y="4429125"/>
              <a:ext cx="2084831" cy="1097235"/>
            </a:xfrm>
            <a:prstGeom prst="rect">
              <a:avLst/>
            </a:prstGeom>
            <a:solidFill>
              <a:srgbClr val="FFFFFF">
                <a:alpha val="10000"/>
              </a:srgbClr>
            </a:solidFill>
            <a:ln/>
          </p:spPr>
          <p:txBody>
            <a:bodyPr/>
            <a:lstStyle/>
            <a:p>
              <a:endParaRPr lang="pt-BR"/>
            </a:p>
          </p:txBody>
        </p:sp>
        <p:sp>
          <p:nvSpPr>
            <p:cNvPr id="48" name="Text 41"/>
            <p:cNvSpPr/>
            <p:nvPr/>
          </p:nvSpPr>
          <p:spPr>
            <a:xfrm>
              <a:off x="4686300" y="4543425"/>
              <a:ext cx="1927668" cy="214313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>
              <a:spAutoFit/>
            </a:bodyPr>
            <a:lstStyle/>
            <a:p>
              <a:pPr marL="0" indent="0">
                <a:buNone/>
              </a:pPr>
              <a:r>
                <a:rPr lang="en-US" sz="1125" b="1" dirty="0">
                  <a:solidFill>
                    <a:srgbClr val="FFD43B"/>
                  </a:solidFill>
                  <a:latin typeface="Segoe UI" pitchFamily="34" charset="0"/>
                  <a:ea typeface="Segoe UI" pitchFamily="34" charset="-122"/>
                  <a:cs typeface="Segoe UI" pitchFamily="34" charset="-120"/>
                </a:rPr>
                <a:t>.get()</a:t>
              </a:r>
              <a:endParaRPr lang="en-US" sz="1125" dirty="0"/>
            </a:p>
          </p:txBody>
        </p:sp>
        <p:sp>
          <p:nvSpPr>
            <p:cNvPr id="49" name="Text 42"/>
            <p:cNvSpPr/>
            <p:nvPr/>
          </p:nvSpPr>
          <p:spPr>
            <a:xfrm>
              <a:off x="4686300" y="4814888"/>
              <a:ext cx="1927668" cy="17145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>
              <a:spAutoFit/>
            </a:bodyPr>
            <a:lstStyle/>
            <a:p>
              <a:pPr marL="0" indent="0">
                <a:buNone/>
              </a:pPr>
              <a:r>
                <a:rPr lang="en-US" sz="900" dirty="0">
                  <a:solidFill>
                    <a:srgbClr val="FFFFFF"/>
                  </a:solidFill>
                  <a:latin typeface="Segoe UI" pitchFamily="34" charset="0"/>
                  <a:ea typeface="Segoe UI" pitchFamily="34" charset="-122"/>
                  <a:cs typeface="Segoe UI" pitchFamily="34" charset="-120"/>
                </a:rPr>
                <a:t>Acessa valor com valor padrão</a:t>
              </a:r>
              <a:endParaRPr lang="en-US" sz="900" dirty="0"/>
            </a:p>
          </p:txBody>
        </p:sp>
        <p:sp>
          <p:nvSpPr>
            <p:cNvPr id="50" name="Shape 43"/>
            <p:cNvSpPr/>
            <p:nvPr/>
          </p:nvSpPr>
          <p:spPr>
            <a:xfrm>
              <a:off x="4686300" y="5043488"/>
              <a:ext cx="1856231" cy="218554"/>
            </a:xfrm>
            <a:prstGeom prst="rect">
              <a:avLst/>
            </a:prstGeom>
            <a:solidFill>
              <a:srgbClr val="000000">
                <a:alpha val="20000"/>
              </a:srgbClr>
            </a:solidFill>
            <a:ln/>
          </p:spPr>
          <p:txBody>
            <a:bodyPr/>
            <a:lstStyle/>
            <a:p>
              <a:endParaRPr lang="pt-BR"/>
            </a:p>
          </p:txBody>
        </p:sp>
        <p:sp>
          <p:nvSpPr>
            <p:cNvPr id="51" name="Text 44"/>
            <p:cNvSpPr/>
            <p:nvPr/>
          </p:nvSpPr>
          <p:spPr>
            <a:xfrm>
              <a:off x="4686300" y="5043488"/>
              <a:ext cx="1927668" cy="218554"/>
            </a:xfrm>
            <a:prstGeom prst="rect">
              <a:avLst/>
            </a:prstGeom>
            <a:noFill/>
            <a:ln/>
          </p:spPr>
          <p:txBody>
            <a:bodyPr wrap="square" lIns="40767" tIns="40767" rIns="40767" bIns="40767" rtlCol="0" anchor="ctr">
              <a:spAutoFit/>
            </a:bodyPr>
            <a:lstStyle/>
            <a:p>
              <a:pPr marL="0" indent="0">
                <a:buNone/>
              </a:pPr>
              <a:r>
                <a:rPr lang="en-US" sz="788" dirty="0">
                  <a:solidFill>
                    <a:srgbClr val="FFFFFF"/>
                  </a:solidFill>
                  <a:latin typeface="Courier New" pitchFamily="34" charset="0"/>
                  <a:ea typeface="Courier New" pitchFamily="34" charset="-122"/>
                  <a:cs typeface="Courier New" pitchFamily="34" charset="-120"/>
                </a:rPr>
                <a:t>aluno.get("email", "N/A")</a:t>
              </a:r>
              <a:endParaRPr lang="en-US" sz="788" dirty="0"/>
            </a:p>
          </p:txBody>
        </p:sp>
        <p:sp>
          <p:nvSpPr>
            <p:cNvPr id="52" name="Shape 45"/>
            <p:cNvSpPr/>
            <p:nvPr/>
          </p:nvSpPr>
          <p:spPr>
            <a:xfrm>
              <a:off x="6830569" y="4429125"/>
              <a:ext cx="2084831" cy="1097235"/>
            </a:xfrm>
            <a:prstGeom prst="rect">
              <a:avLst/>
            </a:prstGeom>
            <a:solidFill>
              <a:srgbClr val="FFFFFF">
                <a:alpha val="10000"/>
              </a:srgbClr>
            </a:solidFill>
            <a:ln/>
          </p:spPr>
          <p:txBody>
            <a:bodyPr/>
            <a:lstStyle/>
            <a:p>
              <a:endParaRPr lang="pt-BR"/>
            </a:p>
          </p:txBody>
        </p:sp>
        <p:sp>
          <p:nvSpPr>
            <p:cNvPr id="53" name="Text 46"/>
            <p:cNvSpPr/>
            <p:nvPr/>
          </p:nvSpPr>
          <p:spPr>
            <a:xfrm>
              <a:off x="6944869" y="4543425"/>
              <a:ext cx="1927668" cy="214313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>
              <a:spAutoFit/>
            </a:bodyPr>
            <a:lstStyle/>
            <a:p>
              <a:pPr marL="0" indent="0">
                <a:buNone/>
              </a:pPr>
              <a:r>
                <a:rPr lang="en-US" sz="1125" b="1" dirty="0">
                  <a:solidFill>
                    <a:srgbClr val="FFD43B"/>
                  </a:solidFill>
                  <a:latin typeface="Segoe UI" pitchFamily="34" charset="0"/>
                  <a:ea typeface="Segoe UI" pitchFamily="34" charset="-122"/>
                  <a:cs typeface="Segoe UI" pitchFamily="34" charset="-120"/>
                </a:rPr>
                <a:t>.update()</a:t>
              </a:r>
              <a:endParaRPr lang="en-US" sz="1125" dirty="0"/>
            </a:p>
          </p:txBody>
        </p:sp>
        <p:sp>
          <p:nvSpPr>
            <p:cNvPr id="54" name="Text 47"/>
            <p:cNvSpPr/>
            <p:nvPr/>
          </p:nvSpPr>
          <p:spPr>
            <a:xfrm>
              <a:off x="6944869" y="4814888"/>
              <a:ext cx="1927668" cy="17145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>
              <a:spAutoFit/>
            </a:bodyPr>
            <a:lstStyle/>
            <a:p>
              <a:pPr marL="0" indent="0">
                <a:buNone/>
              </a:pPr>
              <a:r>
                <a:rPr lang="en-US" sz="900" dirty="0">
                  <a:solidFill>
                    <a:srgbClr val="FFFFFF"/>
                  </a:solidFill>
                  <a:latin typeface="Segoe UI" pitchFamily="34" charset="0"/>
                  <a:ea typeface="Segoe UI" pitchFamily="34" charset="-122"/>
                  <a:cs typeface="Segoe UI" pitchFamily="34" charset="-120"/>
                </a:rPr>
                <a:t>Atualiza com outro dicionário</a:t>
              </a:r>
              <a:endParaRPr lang="en-US" sz="900" dirty="0"/>
            </a:p>
          </p:txBody>
        </p:sp>
        <p:sp>
          <p:nvSpPr>
            <p:cNvPr id="55" name="Shape 48"/>
            <p:cNvSpPr/>
            <p:nvPr/>
          </p:nvSpPr>
          <p:spPr>
            <a:xfrm>
              <a:off x="6944869" y="5043488"/>
              <a:ext cx="1856231" cy="368573"/>
            </a:xfrm>
            <a:prstGeom prst="rect">
              <a:avLst/>
            </a:prstGeom>
            <a:solidFill>
              <a:srgbClr val="000000">
                <a:alpha val="20000"/>
              </a:srgbClr>
            </a:solidFill>
            <a:ln/>
          </p:spPr>
          <p:txBody>
            <a:bodyPr/>
            <a:lstStyle/>
            <a:p>
              <a:endParaRPr lang="pt-BR"/>
            </a:p>
          </p:txBody>
        </p:sp>
        <p:sp>
          <p:nvSpPr>
            <p:cNvPr id="56" name="Text 49"/>
            <p:cNvSpPr/>
            <p:nvPr/>
          </p:nvSpPr>
          <p:spPr>
            <a:xfrm>
              <a:off x="6944869" y="5043488"/>
              <a:ext cx="1927668" cy="368573"/>
            </a:xfrm>
            <a:prstGeom prst="rect">
              <a:avLst/>
            </a:prstGeom>
            <a:noFill/>
            <a:ln/>
          </p:spPr>
          <p:txBody>
            <a:bodyPr wrap="square" lIns="40767" tIns="40767" rIns="40767" bIns="40767" rtlCol="0" anchor="ctr">
              <a:spAutoFit/>
            </a:bodyPr>
            <a:lstStyle/>
            <a:p>
              <a:pPr marL="0" indent="0">
                <a:buNone/>
              </a:pPr>
              <a:r>
                <a:rPr lang="en-US" sz="788" dirty="0">
                  <a:solidFill>
                    <a:srgbClr val="FFFFFF"/>
                  </a:solidFill>
                  <a:latin typeface="Courier New" pitchFamily="34" charset="0"/>
                  <a:ea typeface="Courier New" pitchFamily="34" charset="-122"/>
                  <a:cs typeface="Courier New" pitchFamily="34" charset="-120"/>
                </a:rPr>
                <a:t>aluno.update({"email": "carlos@email.com"})</a:t>
              </a:r>
              <a:endParaRPr lang="en-US" sz="788" dirty="0"/>
            </a:p>
          </p:txBody>
        </p:sp>
        <p:sp>
          <p:nvSpPr>
            <p:cNvPr id="57" name="Shape 50"/>
            <p:cNvSpPr/>
            <p:nvPr/>
          </p:nvSpPr>
          <p:spPr>
            <a:xfrm>
              <a:off x="4572000" y="5640660"/>
              <a:ext cx="2084831" cy="947217"/>
            </a:xfrm>
            <a:prstGeom prst="rect">
              <a:avLst/>
            </a:prstGeom>
            <a:solidFill>
              <a:srgbClr val="FFFFFF">
                <a:alpha val="10000"/>
              </a:srgbClr>
            </a:solidFill>
            <a:ln/>
          </p:spPr>
          <p:txBody>
            <a:bodyPr/>
            <a:lstStyle/>
            <a:p>
              <a:endParaRPr lang="pt-BR"/>
            </a:p>
          </p:txBody>
        </p:sp>
        <p:sp>
          <p:nvSpPr>
            <p:cNvPr id="58" name="Text 51"/>
            <p:cNvSpPr/>
            <p:nvPr/>
          </p:nvSpPr>
          <p:spPr>
            <a:xfrm>
              <a:off x="4686300" y="5754960"/>
              <a:ext cx="1927668" cy="214313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>
              <a:spAutoFit/>
            </a:bodyPr>
            <a:lstStyle/>
            <a:p>
              <a:pPr marL="0" indent="0">
                <a:buNone/>
              </a:pPr>
              <a:r>
                <a:rPr lang="en-US" sz="1125" b="1" dirty="0">
                  <a:solidFill>
                    <a:srgbClr val="FFD43B"/>
                  </a:solidFill>
                  <a:latin typeface="Segoe UI" pitchFamily="34" charset="0"/>
                  <a:ea typeface="Segoe UI" pitchFamily="34" charset="-122"/>
                  <a:cs typeface="Segoe UI" pitchFamily="34" charset="-120"/>
                </a:rPr>
                <a:t>.pop()</a:t>
              </a:r>
              <a:endParaRPr lang="en-US" sz="1125" dirty="0"/>
            </a:p>
          </p:txBody>
        </p:sp>
        <p:sp>
          <p:nvSpPr>
            <p:cNvPr id="59" name="Text 52"/>
            <p:cNvSpPr/>
            <p:nvPr/>
          </p:nvSpPr>
          <p:spPr>
            <a:xfrm>
              <a:off x="4686300" y="6026423"/>
              <a:ext cx="1927668" cy="17145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>
              <a:spAutoFit/>
            </a:bodyPr>
            <a:lstStyle/>
            <a:p>
              <a:pPr marL="0" indent="0">
                <a:buNone/>
              </a:pPr>
              <a:r>
                <a:rPr lang="en-US" sz="900" dirty="0">
                  <a:solidFill>
                    <a:srgbClr val="FFFFFF"/>
                  </a:solidFill>
                  <a:latin typeface="Segoe UI" pitchFamily="34" charset="0"/>
                  <a:ea typeface="Segoe UI" pitchFamily="34" charset="-122"/>
                  <a:cs typeface="Segoe UI" pitchFamily="34" charset="-120"/>
                </a:rPr>
                <a:t>Remove e retorna valor</a:t>
              </a:r>
              <a:endParaRPr lang="en-US" sz="900" dirty="0"/>
            </a:p>
          </p:txBody>
        </p:sp>
        <p:sp>
          <p:nvSpPr>
            <p:cNvPr id="60" name="Shape 53"/>
            <p:cNvSpPr/>
            <p:nvPr/>
          </p:nvSpPr>
          <p:spPr>
            <a:xfrm>
              <a:off x="4686300" y="6255023"/>
              <a:ext cx="1856231" cy="218554"/>
            </a:xfrm>
            <a:prstGeom prst="rect">
              <a:avLst/>
            </a:prstGeom>
            <a:solidFill>
              <a:srgbClr val="000000">
                <a:alpha val="20000"/>
              </a:srgbClr>
            </a:solidFill>
            <a:ln/>
          </p:spPr>
          <p:txBody>
            <a:bodyPr/>
            <a:lstStyle/>
            <a:p>
              <a:endParaRPr lang="pt-BR"/>
            </a:p>
          </p:txBody>
        </p:sp>
        <p:sp>
          <p:nvSpPr>
            <p:cNvPr id="61" name="Text 54"/>
            <p:cNvSpPr/>
            <p:nvPr/>
          </p:nvSpPr>
          <p:spPr>
            <a:xfrm>
              <a:off x="4686300" y="6255023"/>
              <a:ext cx="1927668" cy="218554"/>
            </a:xfrm>
            <a:prstGeom prst="rect">
              <a:avLst/>
            </a:prstGeom>
            <a:noFill/>
            <a:ln/>
          </p:spPr>
          <p:txBody>
            <a:bodyPr wrap="square" lIns="40767" tIns="40767" rIns="40767" bIns="40767" rtlCol="0" anchor="ctr">
              <a:spAutoFit/>
            </a:bodyPr>
            <a:lstStyle/>
            <a:p>
              <a:pPr marL="0" indent="0">
                <a:buNone/>
              </a:pPr>
              <a:r>
                <a:rPr lang="en-US" sz="788" dirty="0">
                  <a:solidFill>
                    <a:srgbClr val="FFFFFF"/>
                  </a:solidFill>
                  <a:latin typeface="Courier New" pitchFamily="34" charset="0"/>
                  <a:ea typeface="Courier New" pitchFamily="34" charset="-122"/>
                  <a:cs typeface="Courier New" pitchFamily="34" charset="-120"/>
                </a:rPr>
                <a:t>idade = aluno.pop("idade")</a:t>
              </a:r>
              <a:endParaRPr lang="en-US" sz="788" dirty="0"/>
            </a:p>
          </p:txBody>
        </p:sp>
        <p:sp>
          <p:nvSpPr>
            <p:cNvPr id="62" name="Shape 55"/>
            <p:cNvSpPr/>
            <p:nvPr/>
          </p:nvSpPr>
          <p:spPr>
            <a:xfrm>
              <a:off x="6830569" y="5640660"/>
              <a:ext cx="2084831" cy="947217"/>
            </a:xfrm>
            <a:prstGeom prst="rect">
              <a:avLst/>
            </a:prstGeom>
            <a:solidFill>
              <a:srgbClr val="FFFFFF">
                <a:alpha val="10000"/>
              </a:srgbClr>
            </a:solidFill>
            <a:ln/>
          </p:spPr>
          <p:txBody>
            <a:bodyPr/>
            <a:lstStyle/>
            <a:p>
              <a:endParaRPr lang="pt-BR"/>
            </a:p>
          </p:txBody>
        </p:sp>
        <p:sp>
          <p:nvSpPr>
            <p:cNvPr id="63" name="Text 56"/>
            <p:cNvSpPr/>
            <p:nvPr/>
          </p:nvSpPr>
          <p:spPr>
            <a:xfrm>
              <a:off x="6944869" y="5754960"/>
              <a:ext cx="1927668" cy="214313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>
              <a:spAutoFit/>
            </a:bodyPr>
            <a:lstStyle/>
            <a:p>
              <a:pPr marL="0" indent="0">
                <a:buNone/>
              </a:pPr>
              <a:r>
                <a:rPr lang="en-US" sz="1125" b="1" dirty="0">
                  <a:solidFill>
                    <a:srgbClr val="FFD43B"/>
                  </a:solidFill>
                  <a:latin typeface="Segoe UI" pitchFamily="34" charset="0"/>
                  <a:ea typeface="Segoe UI" pitchFamily="34" charset="-122"/>
                  <a:cs typeface="Segoe UI" pitchFamily="34" charset="-120"/>
                </a:rPr>
                <a:t>.clear()</a:t>
              </a:r>
              <a:endParaRPr lang="en-US" sz="1125" dirty="0"/>
            </a:p>
          </p:txBody>
        </p:sp>
        <p:sp>
          <p:nvSpPr>
            <p:cNvPr id="64" name="Text 57"/>
            <p:cNvSpPr/>
            <p:nvPr/>
          </p:nvSpPr>
          <p:spPr>
            <a:xfrm>
              <a:off x="6944869" y="6026423"/>
              <a:ext cx="1927668" cy="17145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>
              <a:spAutoFit/>
            </a:bodyPr>
            <a:lstStyle/>
            <a:p>
              <a:pPr marL="0" indent="0">
                <a:buNone/>
              </a:pPr>
              <a:r>
                <a:rPr lang="en-US" sz="900" dirty="0">
                  <a:solidFill>
                    <a:srgbClr val="FFFFFF"/>
                  </a:solidFill>
                  <a:latin typeface="Segoe UI" pitchFamily="34" charset="0"/>
                  <a:ea typeface="Segoe UI" pitchFamily="34" charset="-122"/>
                  <a:cs typeface="Segoe UI" pitchFamily="34" charset="-120"/>
                </a:rPr>
                <a:t>Remove todos os itens</a:t>
              </a:r>
              <a:endParaRPr lang="en-US" sz="900" dirty="0"/>
            </a:p>
          </p:txBody>
        </p:sp>
        <p:sp>
          <p:nvSpPr>
            <p:cNvPr id="65" name="Shape 58"/>
            <p:cNvSpPr/>
            <p:nvPr/>
          </p:nvSpPr>
          <p:spPr>
            <a:xfrm>
              <a:off x="6944869" y="6255023"/>
              <a:ext cx="1856231" cy="218554"/>
            </a:xfrm>
            <a:prstGeom prst="rect">
              <a:avLst/>
            </a:prstGeom>
            <a:solidFill>
              <a:srgbClr val="000000">
                <a:alpha val="20000"/>
              </a:srgbClr>
            </a:solidFill>
            <a:ln/>
          </p:spPr>
          <p:txBody>
            <a:bodyPr/>
            <a:lstStyle/>
            <a:p>
              <a:endParaRPr lang="pt-BR"/>
            </a:p>
          </p:txBody>
        </p:sp>
        <p:sp>
          <p:nvSpPr>
            <p:cNvPr id="66" name="Text 59"/>
            <p:cNvSpPr/>
            <p:nvPr/>
          </p:nvSpPr>
          <p:spPr>
            <a:xfrm>
              <a:off x="6944869" y="6255023"/>
              <a:ext cx="1927668" cy="218554"/>
            </a:xfrm>
            <a:prstGeom prst="rect">
              <a:avLst/>
            </a:prstGeom>
            <a:noFill/>
            <a:ln/>
          </p:spPr>
          <p:txBody>
            <a:bodyPr wrap="square" lIns="40767" tIns="40767" rIns="40767" bIns="40767" rtlCol="0" anchor="ctr">
              <a:spAutoFit/>
            </a:bodyPr>
            <a:lstStyle/>
            <a:p>
              <a:pPr marL="0" indent="0">
                <a:buNone/>
              </a:pPr>
              <a:r>
                <a:rPr lang="en-US" sz="788" dirty="0">
                  <a:solidFill>
                    <a:srgbClr val="FFFFFF"/>
                  </a:solidFill>
                  <a:latin typeface="Courier New" pitchFamily="34" charset="0"/>
                  <a:ea typeface="Courier New" pitchFamily="34" charset="-122"/>
                  <a:cs typeface="Courier New" pitchFamily="34" charset="-120"/>
                </a:rPr>
                <a:t>aluno.clear()</a:t>
              </a:r>
              <a:endParaRPr lang="en-US" sz="788" dirty="0"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Agrupar 41">
            <a:extLst>
              <a:ext uri="{FF2B5EF4-FFF2-40B4-BE49-F238E27FC236}">
                <a16:creationId xmlns:a16="http://schemas.microsoft.com/office/drawing/2014/main" id="{2AED5B09-4699-CE1F-6B15-B101D6DEADC8}"/>
              </a:ext>
            </a:extLst>
          </p:cNvPr>
          <p:cNvGrpSpPr/>
          <p:nvPr/>
        </p:nvGrpSpPr>
        <p:grpSpPr>
          <a:xfrm>
            <a:off x="1" y="0"/>
            <a:ext cx="9144000" cy="5143500"/>
            <a:chOff x="0" y="0"/>
            <a:chExt cx="9144000" cy="6443663"/>
          </a:xfrm>
        </p:grpSpPr>
        <p:pic>
          <p:nvPicPr>
            <p:cNvPr id="2" name="Image 0" descr="preencoded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9144000" cy="6443663"/>
            </a:xfrm>
            <a:prstGeom prst="rect">
              <a:avLst/>
            </a:prstGeom>
          </p:spPr>
        </p:pic>
        <p:sp>
          <p:nvSpPr>
            <p:cNvPr id="3" name="Text 0"/>
            <p:cNvSpPr/>
            <p:nvPr/>
          </p:nvSpPr>
          <p:spPr>
            <a:xfrm>
              <a:off x="228600" y="228600"/>
              <a:ext cx="8758238" cy="385763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>
              <a:spAutoFit/>
            </a:bodyPr>
            <a:lstStyle/>
            <a:p>
              <a:pPr marL="0" indent="0" algn="ctr">
                <a:buNone/>
              </a:pPr>
              <a:r>
                <a:rPr lang="en-US" sz="2025" b="1" dirty="0">
                  <a:solidFill>
                    <a:srgbClr val="FFFFFF"/>
                  </a:solidFill>
                  <a:latin typeface="Segoe UI" pitchFamily="34" charset="0"/>
                  <a:ea typeface="Segoe UI" pitchFamily="34" charset="-122"/>
                  <a:cs typeface="Segoe UI" pitchFamily="34" charset="-120"/>
                </a:rPr>
                <a:t>Conjuntos (set)</a:t>
              </a:r>
              <a:endParaRPr lang="en-US" sz="2025" dirty="0"/>
            </a:p>
          </p:txBody>
        </p:sp>
        <p:sp>
          <p:nvSpPr>
            <p:cNvPr id="4" name="Shape 1"/>
            <p:cNvSpPr/>
            <p:nvPr/>
          </p:nvSpPr>
          <p:spPr>
            <a:xfrm>
              <a:off x="228600" y="842963"/>
              <a:ext cx="4114800" cy="857250"/>
            </a:xfrm>
            <a:prstGeom prst="rect">
              <a:avLst/>
            </a:prstGeom>
            <a:solidFill>
              <a:srgbClr val="F5F5F5"/>
            </a:solidFill>
            <a:ln/>
          </p:spPr>
          <p:txBody>
            <a:bodyPr/>
            <a:lstStyle/>
            <a:p>
              <a:endParaRPr lang="pt-BR"/>
            </a:p>
          </p:txBody>
        </p:sp>
        <p:sp>
          <p:nvSpPr>
            <p:cNvPr id="5" name="Shape 2"/>
            <p:cNvSpPr/>
            <p:nvPr/>
          </p:nvSpPr>
          <p:spPr>
            <a:xfrm>
              <a:off x="228600" y="842963"/>
              <a:ext cx="35719" cy="857250"/>
            </a:xfrm>
            <a:prstGeom prst="rect">
              <a:avLst/>
            </a:prstGeom>
            <a:solidFill>
              <a:srgbClr val="FFD43B"/>
            </a:solidFill>
            <a:ln/>
          </p:spPr>
          <p:txBody>
            <a:bodyPr/>
            <a:lstStyle/>
            <a:p>
              <a:endParaRPr lang="pt-BR"/>
            </a:p>
          </p:txBody>
        </p:sp>
        <p:sp>
          <p:nvSpPr>
            <p:cNvPr id="6" name="Text 3"/>
            <p:cNvSpPr/>
            <p:nvPr/>
          </p:nvSpPr>
          <p:spPr>
            <a:xfrm>
              <a:off x="304935" y="1044773"/>
              <a:ext cx="2643606" cy="194667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>
              <a:spAutoFit/>
            </a:bodyPr>
            <a:lstStyle/>
            <a:p>
              <a:pPr marL="0" indent="0">
                <a:buNone/>
              </a:pPr>
              <a:r>
                <a:rPr lang="en-US" sz="1350" dirty="0">
                  <a:solidFill>
                    <a:srgbClr val="333333"/>
                  </a:solidFill>
                  <a:latin typeface="Courier New" pitchFamily="34" charset="0"/>
                  <a:ea typeface="Courier New" pitchFamily="34" charset="-122"/>
                  <a:cs typeface="Courier New" pitchFamily="34" charset="-120"/>
                </a:rPr>
                <a:t>numeros = {1, 2, 3, 3, 4}</a:t>
              </a:r>
              <a:endParaRPr lang="en-US" sz="1350" dirty="0"/>
            </a:p>
          </p:txBody>
        </p:sp>
        <p:sp>
          <p:nvSpPr>
            <p:cNvPr id="7" name="Text 4"/>
            <p:cNvSpPr/>
            <p:nvPr/>
          </p:nvSpPr>
          <p:spPr>
            <a:xfrm>
              <a:off x="329810" y="1302191"/>
              <a:ext cx="3210223" cy="260263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>
              <a:spAutoFit/>
            </a:bodyPr>
            <a:lstStyle/>
            <a:p>
              <a:pPr marL="0" indent="0">
                <a:buNone/>
              </a:pPr>
              <a:r>
                <a:rPr lang="en-US" sz="1350" dirty="0">
                  <a:solidFill>
                    <a:srgbClr val="333333"/>
                  </a:solidFill>
                  <a:latin typeface="Courier New" pitchFamily="34" charset="0"/>
                  <a:ea typeface="Courier New" pitchFamily="34" charset="-122"/>
                  <a:cs typeface="Courier New" pitchFamily="34" charset="-120"/>
                </a:rPr>
                <a:t>print(numeros)  # {1, 2, 3, 4}</a:t>
              </a:r>
              <a:endParaRPr lang="en-US" sz="1350" dirty="0"/>
            </a:p>
          </p:txBody>
        </p:sp>
        <p:pic>
          <p:nvPicPr>
            <p:cNvPr id="8" name="Image 1" descr="preencoded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8600" y="1971675"/>
              <a:ext cx="171450" cy="171450"/>
            </a:xfrm>
            <a:prstGeom prst="rect">
              <a:avLst/>
            </a:prstGeom>
          </p:spPr>
        </p:pic>
        <p:sp>
          <p:nvSpPr>
            <p:cNvPr id="9" name="Text 5"/>
            <p:cNvSpPr/>
            <p:nvPr/>
          </p:nvSpPr>
          <p:spPr>
            <a:xfrm>
              <a:off x="514350" y="1960959"/>
              <a:ext cx="1958894" cy="19109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>
              <a:spAutoFit/>
            </a:bodyPr>
            <a:lstStyle/>
            <a:p>
              <a:pPr marL="0" indent="0">
                <a:buNone/>
              </a:pPr>
              <a:r>
                <a:rPr lang="en-US" sz="1350" dirty="0">
                  <a:solidFill>
                    <a:srgbClr val="FFFFFF"/>
                  </a:solidFill>
                  <a:latin typeface="Segoe UI" pitchFamily="34" charset="0"/>
                  <a:ea typeface="Segoe UI" pitchFamily="34" charset="-122"/>
                  <a:cs typeface="Segoe UI" pitchFamily="34" charset="-120"/>
                </a:rPr>
                <a:t>Conjunto não ordenado,</a:t>
              </a:r>
              <a:endParaRPr lang="en-US" sz="1350" dirty="0"/>
            </a:p>
          </p:txBody>
        </p:sp>
        <p:sp>
          <p:nvSpPr>
            <p:cNvPr id="10" name="Text 6"/>
            <p:cNvSpPr/>
            <p:nvPr/>
          </p:nvSpPr>
          <p:spPr>
            <a:xfrm>
              <a:off x="2401807" y="1960959"/>
              <a:ext cx="1224539" cy="191095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ctr">
              <a:spAutoFit/>
            </a:bodyPr>
            <a:lstStyle/>
            <a:p>
              <a:pPr marL="0" indent="0">
                <a:buNone/>
              </a:pPr>
              <a:r>
                <a:rPr lang="en-US" sz="1350" b="1" dirty="0">
                  <a:solidFill>
                    <a:srgbClr val="FFD43B"/>
                  </a:solidFill>
                  <a:latin typeface="Segoe UI" pitchFamily="34" charset="0"/>
                  <a:ea typeface="Segoe UI" pitchFamily="34" charset="-122"/>
                  <a:cs typeface="Segoe UI" pitchFamily="34" charset="-120"/>
                </a:rPr>
                <a:t>sem repetição</a:t>
              </a:r>
              <a:endParaRPr lang="en-US" sz="1350" dirty="0"/>
            </a:p>
          </p:txBody>
        </p:sp>
        <p:pic>
          <p:nvPicPr>
            <p:cNvPr id="11" name="Image 2" descr="preencoded.pn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28600" y="2343150"/>
              <a:ext cx="171450" cy="171450"/>
            </a:xfrm>
            <a:prstGeom prst="rect">
              <a:avLst/>
            </a:prstGeom>
          </p:spPr>
        </p:pic>
        <p:sp>
          <p:nvSpPr>
            <p:cNvPr id="12" name="Text 7"/>
            <p:cNvSpPr/>
            <p:nvPr/>
          </p:nvSpPr>
          <p:spPr>
            <a:xfrm>
              <a:off x="514350" y="2300288"/>
              <a:ext cx="2301543" cy="25717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>
              <a:spAutoFit/>
            </a:bodyPr>
            <a:lstStyle/>
            <a:p>
              <a:pPr marL="0" indent="0">
                <a:buNone/>
              </a:pPr>
              <a:r>
                <a:rPr lang="en-US" sz="1350" dirty="0">
                  <a:solidFill>
                    <a:srgbClr val="FFFFFF"/>
                  </a:solidFill>
                  <a:latin typeface="Segoe UI" pitchFamily="34" charset="0"/>
                  <a:ea typeface="Segoe UI" pitchFamily="34" charset="-122"/>
                  <a:cs typeface="Segoe UI" pitchFamily="34" charset="-120"/>
                </a:rPr>
                <a:t>Ideal para eliminar duplicatas</a:t>
              </a:r>
              <a:endParaRPr lang="en-US" sz="1350" dirty="0"/>
            </a:p>
          </p:txBody>
        </p:sp>
        <p:pic>
          <p:nvPicPr>
            <p:cNvPr id="13" name="Image 3" descr="preencoded.png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28600" y="2714625"/>
              <a:ext cx="192881" cy="171450"/>
            </a:xfrm>
            <a:prstGeom prst="rect">
              <a:avLst/>
            </a:prstGeom>
          </p:spPr>
        </p:pic>
        <p:sp>
          <p:nvSpPr>
            <p:cNvPr id="14" name="Text 8"/>
            <p:cNvSpPr/>
            <p:nvPr/>
          </p:nvSpPr>
          <p:spPr>
            <a:xfrm>
              <a:off x="535781" y="2671763"/>
              <a:ext cx="3559625" cy="25717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>
              <a:spAutoFit/>
            </a:bodyPr>
            <a:lstStyle/>
            <a:p>
              <a:pPr marL="0" indent="0">
                <a:buNone/>
              </a:pPr>
              <a:r>
                <a:rPr lang="en-US" sz="1350" dirty="0">
                  <a:solidFill>
                    <a:srgbClr val="FFFFFF"/>
                  </a:solidFill>
                  <a:latin typeface="Segoe UI" pitchFamily="34" charset="0"/>
                  <a:ea typeface="Segoe UI" pitchFamily="34" charset="-122"/>
                  <a:cs typeface="Segoe UI" pitchFamily="34" charset="-120"/>
                </a:rPr>
                <a:t>Suporta operações matemáticas de conjuntos</a:t>
              </a:r>
              <a:endParaRPr lang="en-US" sz="1350" dirty="0"/>
            </a:p>
          </p:txBody>
        </p:sp>
        <p:pic>
          <p:nvPicPr>
            <p:cNvPr id="15" name="Image 4" descr="preencoded.png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28600" y="3086100"/>
              <a:ext cx="171450" cy="171450"/>
            </a:xfrm>
            <a:prstGeom prst="rect">
              <a:avLst/>
            </a:prstGeom>
          </p:spPr>
        </p:pic>
        <p:sp>
          <p:nvSpPr>
            <p:cNvPr id="16" name="Text 9"/>
            <p:cNvSpPr/>
            <p:nvPr/>
          </p:nvSpPr>
          <p:spPr>
            <a:xfrm>
              <a:off x="514350" y="3043238"/>
              <a:ext cx="2806768" cy="25717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>
              <a:spAutoFit/>
            </a:bodyPr>
            <a:lstStyle/>
            <a:p>
              <a:pPr marL="0" indent="0">
                <a:buNone/>
              </a:pPr>
              <a:r>
                <a:rPr lang="en-US" sz="1350" dirty="0">
                  <a:solidFill>
                    <a:srgbClr val="FFFFFF"/>
                  </a:solidFill>
                  <a:latin typeface="Segoe UI" pitchFamily="34" charset="0"/>
                  <a:ea typeface="Segoe UI" pitchFamily="34" charset="-122"/>
                  <a:cs typeface="Segoe UI" pitchFamily="34" charset="-120"/>
                </a:rPr>
                <a:t>Verificação de pertencimento rápida</a:t>
              </a:r>
              <a:endParaRPr lang="en-US" sz="1350" dirty="0"/>
            </a:p>
          </p:txBody>
        </p:sp>
        <p:sp>
          <p:nvSpPr>
            <p:cNvPr id="17" name="Text 10"/>
            <p:cNvSpPr/>
            <p:nvPr/>
          </p:nvSpPr>
          <p:spPr>
            <a:xfrm>
              <a:off x="228600" y="3414713"/>
              <a:ext cx="4186238" cy="192881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>
              <a:spAutoFit/>
            </a:bodyPr>
            <a:lstStyle/>
            <a:p>
              <a:pPr marL="0" indent="0">
                <a:buNone/>
              </a:pPr>
              <a:r>
                <a:rPr lang="en-US" sz="1013" i="1" dirty="0">
                  <a:solidFill>
                    <a:srgbClr val="FFFFFF">
                      <a:alpha val="80000"/>
                    </a:srgbClr>
                  </a:solidFill>
                  <a:latin typeface="Segoe UI" pitchFamily="34" charset="0"/>
                  <a:ea typeface="Segoe UI" pitchFamily="34" charset="-122"/>
                  <a:cs typeface="Segoe UI" pitchFamily="34" charset="-120"/>
                </a:rPr>
                <a:t>Elementos de um conjunto devem ser imutáveis!</a:t>
              </a:r>
              <a:endParaRPr lang="en-US" sz="1013" dirty="0"/>
            </a:p>
          </p:txBody>
        </p:sp>
        <p:pic>
          <p:nvPicPr>
            <p:cNvPr id="18" name="Image 5" descr="preencoded.png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457825" y="842963"/>
              <a:ext cx="2571750" cy="2557463"/>
            </a:xfrm>
            <a:prstGeom prst="rect">
              <a:avLst/>
            </a:prstGeom>
          </p:spPr>
        </p:pic>
        <p:sp>
          <p:nvSpPr>
            <p:cNvPr id="19" name="Shape 11"/>
            <p:cNvSpPr/>
            <p:nvPr/>
          </p:nvSpPr>
          <p:spPr>
            <a:xfrm>
              <a:off x="4572000" y="3514725"/>
              <a:ext cx="4343400" cy="2700338"/>
            </a:xfrm>
            <a:prstGeom prst="rect">
              <a:avLst/>
            </a:prstGeom>
            <a:solidFill>
              <a:srgbClr val="FFFFFF">
                <a:alpha val="10000"/>
              </a:srgbClr>
            </a:solidFill>
            <a:ln/>
          </p:spPr>
          <p:txBody>
            <a:bodyPr/>
            <a:lstStyle/>
            <a:p>
              <a:endParaRPr lang="pt-BR"/>
            </a:p>
          </p:txBody>
        </p:sp>
        <p:sp>
          <p:nvSpPr>
            <p:cNvPr id="20" name="Text 12"/>
            <p:cNvSpPr/>
            <p:nvPr/>
          </p:nvSpPr>
          <p:spPr>
            <a:xfrm>
              <a:off x="5953451" y="3686175"/>
              <a:ext cx="1651936" cy="214313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>
              <a:spAutoFit/>
            </a:bodyPr>
            <a:lstStyle/>
            <a:p>
              <a:pPr marL="0" indent="0">
                <a:buNone/>
              </a:pPr>
              <a:r>
                <a:rPr lang="en-US" sz="1125" dirty="0">
                  <a:solidFill>
                    <a:srgbClr val="FFD43B"/>
                  </a:solidFill>
                  <a:latin typeface="Segoe UI" pitchFamily="34" charset="0"/>
                  <a:ea typeface="Segoe UI" pitchFamily="34" charset="-122"/>
                  <a:cs typeface="Segoe UI" pitchFamily="34" charset="-120"/>
                </a:rPr>
                <a:t>Eliminação de duplicatas</a:t>
              </a:r>
              <a:endParaRPr lang="en-US" sz="1125" dirty="0"/>
            </a:p>
          </p:txBody>
        </p:sp>
        <p:sp>
          <p:nvSpPr>
            <p:cNvPr id="21" name="Shape 13"/>
            <p:cNvSpPr/>
            <p:nvPr/>
          </p:nvSpPr>
          <p:spPr>
            <a:xfrm>
              <a:off x="5143500" y="4014788"/>
              <a:ext cx="3200400" cy="771525"/>
            </a:xfrm>
            <a:prstGeom prst="rect">
              <a:avLst/>
            </a:prstGeom>
            <a:solidFill>
              <a:srgbClr val="FFFFFF">
                <a:alpha val="10000"/>
              </a:srgbClr>
            </a:solidFill>
            <a:ln w="198">
              <a:solidFill>
                <a:srgbClr val="FFD43B"/>
              </a:solidFill>
              <a:prstDash val="dash"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22" name="Shape 14"/>
            <p:cNvSpPr/>
            <p:nvPr/>
          </p:nvSpPr>
          <p:spPr>
            <a:xfrm>
              <a:off x="5704999" y="4243388"/>
              <a:ext cx="285750" cy="285750"/>
            </a:xfrm>
            <a:prstGeom prst="ellipse">
              <a:avLst/>
            </a:prstGeom>
            <a:solidFill>
              <a:srgbClr val="FFD43B"/>
            </a:solidFill>
            <a:ln/>
          </p:spPr>
          <p:txBody>
            <a:bodyPr/>
            <a:lstStyle/>
            <a:p>
              <a:endParaRPr lang="pt-BR"/>
            </a:p>
          </p:txBody>
        </p:sp>
        <p:sp>
          <p:nvSpPr>
            <p:cNvPr id="23" name="Text 15"/>
            <p:cNvSpPr/>
            <p:nvPr/>
          </p:nvSpPr>
          <p:spPr>
            <a:xfrm>
              <a:off x="5800725" y="4243388"/>
              <a:ext cx="357188" cy="28575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ctr">
              <a:spAutoFit/>
            </a:bodyPr>
            <a:lstStyle/>
            <a:p>
              <a:pPr marL="0" indent="0">
                <a:buNone/>
              </a:pPr>
              <a:r>
                <a:rPr lang="en-US" sz="900" b="1" dirty="0">
                  <a:solidFill>
                    <a:srgbClr val="333333"/>
                  </a:solidFill>
                  <a:latin typeface="Segoe UI" pitchFamily="34" charset="0"/>
                  <a:ea typeface="Segoe UI" pitchFamily="34" charset="-122"/>
                  <a:cs typeface="Segoe UI" pitchFamily="34" charset="-120"/>
                </a:rPr>
                <a:t>1</a:t>
              </a:r>
              <a:endParaRPr lang="en-US" sz="900" dirty="0"/>
            </a:p>
          </p:txBody>
        </p:sp>
        <p:sp>
          <p:nvSpPr>
            <p:cNvPr id="24" name="Shape 16"/>
            <p:cNvSpPr/>
            <p:nvPr/>
          </p:nvSpPr>
          <p:spPr>
            <a:xfrm>
              <a:off x="6072188" y="4243388"/>
              <a:ext cx="285750" cy="285750"/>
            </a:xfrm>
            <a:prstGeom prst="ellipse">
              <a:avLst/>
            </a:prstGeom>
            <a:solidFill>
              <a:srgbClr val="FFD43B"/>
            </a:solidFill>
            <a:ln/>
          </p:spPr>
          <p:txBody>
            <a:bodyPr/>
            <a:lstStyle/>
            <a:p>
              <a:endParaRPr lang="pt-BR"/>
            </a:p>
          </p:txBody>
        </p:sp>
        <p:sp>
          <p:nvSpPr>
            <p:cNvPr id="25" name="Text 17"/>
            <p:cNvSpPr/>
            <p:nvPr/>
          </p:nvSpPr>
          <p:spPr>
            <a:xfrm>
              <a:off x="6200775" y="4243388"/>
              <a:ext cx="357188" cy="28575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ctr">
              <a:spAutoFit/>
            </a:bodyPr>
            <a:lstStyle/>
            <a:p>
              <a:pPr marL="0" indent="0">
                <a:buNone/>
              </a:pPr>
              <a:r>
                <a:rPr lang="en-US" sz="900" b="1" dirty="0">
                  <a:solidFill>
                    <a:srgbClr val="333333"/>
                  </a:solidFill>
                  <a:latin typeface="Segoe UI" pitchFamily="34" charset="0"/>
                  <a:ea typeface="Segoe UI" pitchFamily="34" charset="-122"/>
                  <a:cs typeface="Segoe UI" pitchFamily="34" charset="-120"/>
                </a:rPr>
                <a:t>2</a:t>
              </a:r>
              <a:endParaRPr lang="en-US" sz="900" dirty="0"/>
            </a:p>
          </p:txBody>
        </p:sp>
        <p:sp>
          <p:nvSpPr>
            <p:cNvPr id="26" name="Shape 18"/>
            <p:cNvSpPr/>
            <p:nvPr/>
          </p:nvSpPr>
          <p:spPr>
            <a:xfrm>
              <a:off x="6502446" y="4243388"/>
              <a:ext cx="285750" cy="285750"/>
            </a:xfrm>
            <a:prstGeom prst="ellipse">
              <a:avLst/>
            </a:prstGeom>
            <a:solidFill>
              <a:srgbClr val="FFD43B"/>
            </a:solidFill>
            <a:ln/>
          </p:spPr>
          <p:txBody>
            <a:bodyPr/>
            <a:lstStyle/>
            <a:p>
              <a:endParaRPr lang="pt-BR"/>
            </a:p>
          </p:txBody>
        </p:sp>
        <p:sp>
          <p:nvSpPr>
            <p:cNvPr id="27" name="Text 19"/>
            <p:cNvSpPr/>
            <p:nvPr/>
          </p:nvSpPr>
          <p:spPr>
            <a:xfrm>
              <a:off x="6600825" y="4243388"/>
              <a:ext cx="357188" cy="28575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ctr">
              <a:spAutoFit/>
            </a:bodyPr>
            <a:lstStyle/>
            <a:p>
              <a:pPr marL="0" indent="0">
                <a:buNone/>
              </a:pPr>
              <a:r>
                <a:rPr lang="en-US" sz="900" b="1" dirty="0">
                  <a:solidFill>
                    <a:srgbClr val="333333"/>
                  </a:solidFill>
                  <a:latin typeface="Segoe UI" pitchFamily="34" charset="0"/>
                  <a:ea typeface="Segoe UI" pitchFamily="34" charset="-122"/>
                  <a:cs typeface="Segoe UI" pitchFamily="34" charset="-120"/>
                </a:rPr>
                <a:t>3</a:t>
              </a:r>
              <a:endParaRPr lang="en-US" sz="900" dirty="0"/>
            </a:p>
          </p:txBody>
        </p:sp>
        <p:sp>
          <p:nvSpPr>
            <p:cNvPr id="28" name="Shape 20"/>
            <p:cNvSpPr/>
            <p:nvPr/>
          </p:nvSpPr>
          <p:spPr>
            <a:xfrm>
              <a:off x="6892290" y="4243388"/>
              <a:ext cx="285750" cy="285750"/>
            </a:xfrm>
            <a:prstGeom prst="ellipse">
              <a:avLst/>
            </a:prstGeom>
            <a:solidFill>
              <a:srgbClr val="FFD43B">
                <a:alpha val="50000"/>
              </a:srgbClr>
            </a:solidFill>
            <a:ln/>
          </p:spPr>
          <p:txBody>
            <a:bodyPr/>
            <a:lstStyle/>
            <a:p>
              <a:endParaRPr lang="pt-BR"/>
            </a:p>
          </p:txBody>
        </p:sp>
        <p:sp>
          <p:nvSpPr>
            <p:cNvPr id="29" name="Text 21"/>
            <p:cNvSpPr/>
            <p:nvPr/>
          </p:nvSpPr>
          <p:spPr>
            <a:xfrm>
              <a:off x="7000875" y="4243388"/>
              <a:ext cx="357188" cy="28575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ctr">
              <a:spAutoFit/>
            </a:bodyPr>
            <a:lstStyle/>
            <a:p>
              <a:pPr marL="0" indent="0">
                <a:buNone/>
              </a:pPr>
              <a:r>
                <a:rPr lang="en-US" sz="900" b="1" strike="sngStrike" dirty="0">
                  <a:solidFill>
                    <a:srgbClr val="333333">
                      <a:alpha val="50000"/>
                    </a:srgbClr>
                  </a:solidFill>
                  <a:latin typeface="Segoe UI" pitchFamily="34" charset="0"/>
                  <a:ea typeface="Segoe UI" pitchFamily="34" charset="-122"/>
                  <a:cs typeface="Segoe UI" pitchFamily="34" charset="-120"/>
                </a:rPr>
                <a:t>3</a:t>
              </a:r>
              <a:endParaRPr lang="en-US" sz="900" dirty="0"/>
            </a:p>
          </p:txBody>
        </p:sp>
        <p:sp>
          <p:nvSpPr>
            <p:cNvPr id="30" name="Shape 22"/>
            <p:cNvSpPr/>
            <p:nvPr/>
          </p:nvSpPr>
          <p:spPr>
            <a:xfrm>
              <a:off x="7282135" y="4243388"/>
              <a:ext cx="285750" cy="285750"/>
            </a:xfrm>
            <a:prstGeom prst="ellipse">
              <a:avLst/>
            </a:prstGeom>
            <a:solidFill>
              <a:srgbClr val="FFD43B"/>
            </a:solidFill>
            <a:ln/>
          </p:spPr>
          <p:txBody>
            <a:bodyPr/>
            <a:lstStyle/>
            <a:p>
              <a:endParaRPr lang="pt-BR"/>
            </a:p>
          </p:txBody>
        </p:sp>
        <p:sp>
          <p:nvSpPr>
            <p:cNvPr id="31" name="Text 23"/>
            <p:cNvSpPr/>
            <p:nvPr/>
          </p:nvSpPr>
          <p:spPr>
            <a:xfrm>
              <a:off x="7400925" y="4243388"/>
              <a:ext cx="357188" cy="28575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ctr">
              <a:spAutoFit/>
            </a:bodyPr>
            <a:lstStyle/>
            <a:p>
              <a:pPr marL="0" indent="0">
                <a:buNone/>
              </a:pPr>
              <a:r>
                <a:rPr lang="en-US" sz="900" b="1" dirty="0">
                  <a:solidFill>
                    <a:srgbClr val="333333"/>
                  </a:solidFill>
                  <a:latin typeface="Segoe UI" pitchFamily="34" charset="0"/>
                  <a:ea typeface="Segoe UI" pitchFamily="34" charset="-122"/>
                  <a:cs typeface="Segoe UI" pitchFamily="34" charset="-120"/>
                </a:rPr>
                <a:t>4</a:t>
              </a:r>
              <a:endParaRPr lang="en-US" sz="900" dirty="0"/>
            </a:p>
          </p:txBody>
        </p:sp>
        <p:pic>
          <p:nvPicPr>
            <p:cNvPr id="32" name="Image 6" descr="preencoded.png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679406" y="4907756"/>
              <a:ext cx="128588" cy="171450"/>
            </a:xfrm>
            <a:prstGeom prst="rect">
              <a:avLst/>
            </a:prstGeom>
          </p:spPr>
        </p:pic>
        <p:sp>
          <p:nvSpPr>
            <p:cNvPr id="33" name="Shape 24"/>
            <p:cNvSpPr/>
            <p:nvPr/>
          </p:nvSpPr>
          <p:spPr>
            <a:xfrm>
              <a:off x="5143500" y="5243513"/>
              <a:ext cx="3200400" cy="771525"/>
            </a:xfrm>
            <a:prstGeom prst="rect">
              <a:avLst/>
            </a:prstGeom>
            <a:solidFill>
              <a:srgbClr val="FFFFFF">
                <a:alpha val="10000"/>
              </a:srgbClr>
            </a:solidFill>
            <a:ln w="198">
              <a:solidFill>
                <a:srgbClr val="FFD43B"/>
              </a:solidFill>
              <a:prstDash val="dash"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34" name="Shape 25"/>
            <p:cNvSpPr/>
            <p:nvPr/>
          </p:nvSpPr>
          <p:spPr>
            <a:xfrm>
              <a:off x="5915025" y="5457825"/>
              <a:ext cx="285750" cy="285750"/>
            </a:xfrm>
            <a:prstGeom prst="ellipse">
              <a:avLst/>
            </a:prstGeom>
            <a:solidFill>
              <a:srgbClr val="FFD43B"/>
            </a:solidFill>
            <a:ln/>
          </p:spPr>
          <p:txBody>
            <a:bodyPr/>
            <a:lstStyle/>
            <a:p>
              <a:endParaRPr lang="pt-BR"/>
            </a:p>
          </p:txBody>
        </p:sp>
        <p:sp>
          <p:nvSpPr>
            <p:cNvPr id="35" name="Text 26"/>
            <p:cNvSpPr/>
            <p:nvPr/>
          </p:nvSpPr>
          <p:spPr>
            <a:xfrm>
              <a:off x="6000750" y="5472113"/>
              <a:ext cx="357188" cy="28575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ctr">
              <a:spAutoFit/>
            </a:bodyPr>
            <a:lstStyle/>
            <a:p>
              <a:pPr marL="0" indent="0">
                <a:buNone/>
              </a:pPr>
              <a:r>
                <a:rPr lang="en-US" sz="900" b="1" dirty="0">
                  <a:solidFill>
                    <a:srgbClr val="333333"/>
                  </a:solidFill>
                  <a:latin typeface="Segoe UI" pitchFamily="34" charset="0"/>
                  <a:ea typeface="Segoe UI" pitchFamily="34" charset="-122"/>
                  <a:cs typeface="Segoe UI" pitchFamily="34" charset="-120"/>
                </a:rPr>
                <a:t>1</a:t>
              </a:r>
              <a:endParaRPr lang="en-US" sz="900" dirty="0"/>
            </a:p>
          </p:txBody>
        </p:sp>
        <p:sp>
          <p:nvSpPr>
            <p:cNvPr id="36" name="Shape 27"/>
            <p:cNvSpPr/>
            <p:nvPr/>
          </p:nvSpPr>
          <p:spPr>
            <a:xfrm>
              <a:off x="6322219" y="5472112"/>
              <a:ext cx="285750" cy="285750"/>
            </a:xfrm>
            <a:prstGeom prst="ellipse">
              <a:avLst/>
            </a:prstGeom>
            <a:solidFill>
              <a:srgbClr val="FFD43B"/>
            </a:solidFill>
            <a:ln/>
          </p:spPr>
          <p:txBody>
            <a:bodyPr/>
            <a:lstStyle/>
            <a:p>
              <a:endParaRPr lang="pt-BR"/>
            </a:p>
          </p:txBody>
        </p:sp>
        <p:sp>
          <p:nvSpPr>
            <p:cNvPr id="37" name="Text 28"/>
            <p:cNvSpPr/>
            <p:nvPr/>
          </p:nvSpPr>
          <p:spPr>
            <a:xfrm>
              <a:off x="6400800" y="5472113"/>
              <a:ext cx="357188" cy="28575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ctr">
              <a:spAutoFit/>
            </a:bodyPr>
            <a:lstStyle/>
            <a:p>
              <a:pPr marL="0" indent="0">
                <a:buNone/>
              </a:pPr>
              <a:r>
                <a:rPr lang="en-US" sz="900" b="1" dirty="0">
                  <a:solidFill>
                    <a:srgbClr val="333333"/>
                  </a:solidFill>
                  <a:latin typeface="Segoe UI" pitchFamily="34" charset="0"/>
                  <a:ea typeface="Segoe UI" pitchFamily="34" charset="-122"/>
                  <a:cs typeface="Segoe UI" pitchFamily="34" charset="-120"/>
                </a:rPr>
                <a:t>2</a:t>
              </a:r>
              <a:endParaRPr lang="en-US" sz="900" dirty="0"/>
            </a:p>
          </p:txBody>
        </p:sp>
        <p:sp>
          <p:nvSpPr>
            <p:cNvPr id="38" name="Shape 29"/>
            <p:cNvSpPr/>
            <p:nvPr/>
          </p:nvSpPr>
          <p:spPr>
            <a:xfrm>
              <a:off x="6707368" y="5463820"/>
              <a:ext cx="285750" cy="285750"/>
            </a:xfrm>
            <a:prstGeom prst="ellipse">
              <a:avLst/>
            </a:prstGeom>
            <a:solidFill>
              <a:srgbClr val="FFD43B"/>
            </a:solidFill>
            <a:ln/>
          </p:spPr>
          <p:txBody>
            <a:bodyPr/>
            <a:lstStyle/>
            <a:p>
              <a:endParaRPr lang="pt-BR"/>
            </a:p>
          </p:txBody>
        </p:sp>
        <p:sp>
          <p:nvSpPr>
            <p:cNvPr id="39" name="Text 30"/>
            <p:cNvSpPr/>
            <p:nvPr/>
          </p:nvSpPr>
          <p:spPr>
            <a:xfrm>
              <a:off x="6800850" y="5472113"/>
              <a:ext cx="357188" cy="28575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ctr">
              <a:spAutoFit/>
            </a:bodyPr>
            <a:lstStyle/>
            <a:p>
              <a:pPr marL="0" indent="0">
                <a:buNone/>
              </a:pPr>
              <a:r>
                <a:rPr lang="en-US" sz="900" b="1" dirty="0">
                  <a:solidFill>
                    <a:srgbClr val="333333"/>
                  </a:solidFill>
                  <a:latin typeface="Segoe UI" pitchFamily="34" charset="0"/>
                  <a:ea typeface="Segoe UI" pitchFamily="34" charset="-122"/>
                  <a:cs typeface="Segoe UI" pitchFamily="34" charset="-120"/>
                </a:rPr>
                <a:t>3</a:t>
              </a:r>
              <a:endParaRPr lang="en-US" sz="900" dirty="0"/>
            </a:p>
          </p:txBody>
        </p:sp>
        <p:sp>
          <p:nvSpPr>
            <p:cNvPr id="40" name="Shape 31"/>
            <p:cNvSpPr/>
            <p:nvPr/>
          </p:nvSpPr>
          <p:spPr>
            <a:xfrm>
              <a:off x="7122319" y="5463820"/>
              <a:ext cx="285750" cy="285750"/>
            </a:xfrm>
            <a:prstGeom prst="ellipse">
              <a:avLst/>
            </a:prstGeom>
            <a:solidFill>
              <a:srgbClr val="FFD43B"/>
            </a:solidFill>
            <a:ln/>
          </p:spPr>
          <p:txBody>
            <a:bodyPr/>
            <a:lstStyle/>
            <a:p>
              <a:endParaRPr lang="pt-BR"/>
            </a:p>
          </p:txBody>
        </p:sp>
        <p:sp>
          <p:nvSpPr>
            <p:cNvPr id="41" name="Text 32"/>
            <p:cNvSpPr/>
            <p:nvPr/>
          </p:nvSpPr>
          <p:spPr>
            <a:xfrm>
              <a:off x="7200900" y="5472113"/>
              <a:ext cx="357188" cy="28575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ctr">
              <a:spAutoFit/>
            </a:bodyPr>
            <a:lstStyle/>
            <a:p>
              <a:pPr marL="0" indent="0">
                <a:buNone/>
              </a:pPr>
              <a:r>
                <a:rPr lang="en-US" sz="900" b="1" dirty="0">
                  <a:solidFill>
                    <a:srgbClr val="333333"/>
                  </a:solidFill>
                  <a:latin typeface="Segoe UI" pitchFamily="34" charset="0"/>
                  <a:ea typeface="Segoe UI" pitchFamily="34" charset="-122"/>
                  <a:cs typeface="Segoe UI" pitchFamily="34" charset="-120"/>
                </a:rPr>
                <a:t>4</a:t>
              </a:r>
              <a:endParaRPr lang="en-US" sz="900" dirty="0"/>
            </a:p>
          </p:txBody>
        </p:sp>
      </p:grpSp>
      <p:sp>
        <p:nvSpPr>
          <p:cNvPr id="43" name="Text 9">
            <a:extLst>
              <a:ext uri="{FF2B5EF4-FFF2-40B4-BE49-F238E27FC236}">
                <a16:creationId xmlns:a16="http://schemas.microsoft.com/office/drawing/2014/main" id="{5415361E-DBEF-5B72-7A96-092594B44E3A}"/>
              </a:ext>
            </a:extLst>
          </p:cNvPr>
          <p:cNvSpPr/>
          <p:nvPr/>
        </p:nvSpPr>
        <p:spPr>
          <a:xfrm>
            <a:off x="346577" y="4763430"/>
            <a:ext cx="3990294" cy="121252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88" dirty="0">
                <a:solidFill>
                  <a:srgbClr val="6B7280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Curso de Desenvolvimento </a:t>
            </a:r>
            <a:r>
              <a:rPr lang="en-US" sz="788" dirty="0" err="1">
                <a:solidFill>
                  <a:srgbClr val="6B7280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em</a:t>
            </a:r>
            <a:r>
              <a:rPr lang="en-US" sz="788" dirty="0">
                <a:solidFill>
                  <a:srgbClr val="6B7280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 Python Prof. Me Ronaldo Caetano de Mendonça Junior</a:t>
            </a:r>
            <a:endParaRPr lang="en-US" sz="788" dirty="0"/>
          </a:p>
        </p:txBody>
      </p:sp>
      <p:pic>
        <p:nvPicPr>
          <p:cNvPr id="45" name="Imagem 44">
            <a:extLst>
              <a:ext uri="{FF2B5EF4-FFF2-40B4-BE49-F238E27FC236}">
                <a16:creationId xmlns:a16="http://schemas.microsoft.com/office/drawing/2014/main" id="{1BB30E2D-D2D2-2083-E056-38BEA78A77C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8601" y="3113470"/>
            <a:ext cx="1483000" cy="146555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Agrupar 49">
            <a:extLst>
              <a:ext uri="{FF2B5EF4-FFF2-40B4-BE49-F238E27FC236}">
                <a16:creationId xmlns:a16="http://schemas.microsoft.com/office/drawing/2014/main" id="{967C50BE-CE4F-A390-A6D9-4B1EB4FAE299}"/>
              </a:ext>
            </a:extLst>
          </p:cNvPr>
          <p:cNvGrpSpPr/>
          <p:nvPr/>
        </p:nvGrpSpPr>
        <p:grpSpPr>
          <a:xfrm>
            <a:off x="0" y="3097"/>
            <a:ext cx="9143307" cy="5140404"/>
            <a:chOff x="0" y="0"/>
            <a:chExt cx="9144000" cy="6150322"/>
          </a:xfrm>
        </p:grpSpPr>
        <p:pic>
          <p:nvPicPr>
            <p:cNvPr id="2" name="Image 0" descr="preencoded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9144000" cy="6150322"/>
            </a:xfrm>
            <a:prstGeom prst="rect">
              <a:avLst/>
            </a:prstGeom>
          </p:spPr>
        </p:pic>
        <p:sp>
          <p:nvSpPr>
            <p:cNvPr id="3" name="Text 0"/>
            <p:cNvSpPr/>
            <p:nvPr/>
          </p:nvSpPr>
          <p:spPr>
            <a:xfrm>
              <a:off x="228600" y="228600"/>
              <a:ext cx="8758238" cy="385763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>
              <a:spAutoFit/>
            </a:bodyPr>
            <a:lstStyle/>
            <a:p>
              <a:pPr marL="0" indent="0" algn="ctr">
                <a:buNone/>
              </a:pPr>
              <a:r>
                <a:rPr lang="en-US" sz="2025" b="1" dirty="0">
                  <a:solidFill>
                    <a:srgbClr val="FFFFFF"/>
                  </a:solidFill>
                  <a:latin typeface="Segoe UI" pitchFamily="34" charset="0"/>
                  <a:ea typeface="Segoe UI" pitchFamily="34" charset="-122"/>
                  <a:cs typeface="Segoe UI" pitchFamily="34" charset="-120"/>
                </a:rPr>
                <a:t>Operações com Conjuntos</a:t>
              </a:r>
              <a:endParaRPr lang="en-US" sz="2025" dirty="0"/>
            </a:p>
          </p:txBody>
        </p:sp>
        <p:sp>
          <p:nvSpPr>
            <p:cNvPr id="4" name="Shape 1"/>
            <p:cNvSpPr/>
            <p:nvPr/>
          </p:nvSpPr>
          <p:spPr>
            <a:xfrm>
              <a:off x="228600" y="842963"/>
              <a:ext cx="4114800" cy="1628775"/>
            </a:xfrm>
            <a:prstGeom prst="rect">
              <a:avLst/>
            </a:prstGeom>
            <a:solidFill>
              <a:srgbClr val="F5F5F5"/>
            </a:solidFill>
            <a:ln/>
          </p:spPr>
          <p:txBody>
            <a:bodyPr/>
            <a:lstStyle/>
            <a:p>
              <a:endParaRPr lang="pt-BR"/>
            </a:p>
          </p:txBody>
        </p:sp>
        <p:sp>
          <p:nvSpPr>
            <p:cNvPr id="5" name="Shape 2"/>
            <p:cNvSpPr/>
            <p:nvPr/>
          </p:nvSpPr>
          <p:spPr>
            <a:xfrm>
              <a:off x="228600" y="842963"/>
              <a:ext cx="35719" cy="1628775"/>
            </a:xfrm>
            <a:prstGeom prst="rect">
              <a:avLst/>
            </a:prstGeom>
            <a:solidFill>
              <a:srgbClr val="FFD43B"/>
            </a:solidFill>
            <a:ln/>
          </p:spPr>
          <p:txBody>
            <a:bodyPr/>
            <a:lstStyle/>
            <a:p>
              <a:endParaRPr lang="pt-BR"/>
            </a:p>
          </p:txBody>
        </p:sp>
        <p:sp>
          <p:nvSpPr>
            <p:cNvPr id="6" name="Text 3"/>
            <p:cNvSpPr/>
            <p:nvPr/>
          </p:nvSpPr>
          <p:spPr>
            <a:xfrm>
              <a:off x="400050" y="1044773"/>
              <a:ext cx="1408965" cy="194667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>
              <a:spAutoFit/>
            </a:bodyPr>
            <a:lstStyle/>
            <a:p>
              <a:pPr marL="0" indent="0">
                <a:buNone/>
              </a:pPr>
              <a:r>
                <a:rPr lang="en-US" sz="1350" dirty="0">
                  <a:solidFill>
                    <a:srgbClr val="333333"/>
                  </a:solidFill>
                  <a:latin typeface="Courier New" pitchFamily="34" charset="0"/>
                  <a:ea typeface="Courier New" pitchFamily="34" charset="-122"/>
                  <a:cs typeface="Courier New" pitchFamily="34" charset="-120"/>
                </a:rPr>
                <a:t>A = {1, 2, 3}</a:t>
              </a:r>
              <a:endParaRPr lang="en-US" sz="1350" dirty="0"/>
            </a:p>
          </p:txBody>
        </p:sp>
        <p:sp>
          <p:nvSpPr>
            <p:cNvPr id="7" name="Text 4"/>
            <p:cNvSpPr/>
            <p:nvPr/>
          </p:nvSpPr>
          <p:spPr>
            <a:xfrm>
              <a:off x="400050" y="1301948"/>
              <a:ext cx="1408965" cy="194667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>
              <a:spAutoFit/>
            </a:bodyPr>
            <a:lstStyle/>
            <a:p>
              <a:pPr marL="0" indent="0">
                <a:buNone/>
              </a:pPr>
              <a:r>
                <a:rPr lang="en-US" sz="1350" dirty="0">
                  <a:solidFill>
                    <a:srgbClr val="333333"/>
                  </a:solidFill>
                  <a:latin typeface="Courier New" pitchFamily="34" charset="0"/>
                  <a:ea typeface="Courier New" pitchFamily="34" charset="-122"/>
                  <a:cs typeface="Courier New" pitchFamily="34" charset="-120"/>
                </a:rPr>
                <a:t>B = {3, 4, 5}</a:t>
              </a:r>
              <a:endParaRPr lang="en-US" sz="1350" dirty="0"/>
            </a:p>
          </p:txBody>
        </p:sp>
        <p:sp>
          <p:nvSpPr>
            <p:cNvPr id="8" name="Text 5"/>
            <p:cNvSpPr/>
            <p:nvPr/>
          </p:nvSpPr>
          <p:spPr>
            <a:xfrm>
              <a:off x="400050" y="1559123"/>
              <a:ext cx="1408965" cy="194667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>
              <a:spAutoFit/>
            </a:bodyPr>
            <a:lstStyle/>
            <a:p>
              <a:pPr marL="0" indent="0">
                <a:buNone/>
              </a:pPr>
              <a:r>
                <a:rPr lang="en-US" sz="1350" dirty="0">
                  <a:solidFill>
                    <a:srgbClr val="333333"/>
                  </a:solidFill>
                  <a:latin typeface="Courier New" pitchFamily="34" charset="0"/>
                  <a:ea typeface="Courier New" pitchFamily="34" charset="-122"/>
                  <a:cs typeface="Courier New" pitchFamily="34" charset="-120"/>
                </a:rPr>
                <a:t>print(A | B)</a:t>
              </a:r>
              <a:endParaRPr lang="en-US" sz="1350" dirty="0"/>
            </a:p>
          </p:txBody>
        </p:sp>
        <p:sp>
          <p:nvSpPr>
            <p:cNvPr id="9" name="Text 6"/>
            <p:cNvSpPr/>
            <p:nvPr/>
          </p:nvSpPr>
          <p:spPr>
            <a:xfrm>
              <a:off x="1737578" y="1559123"/>
              <a:ext cx="791645" cy="194667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ctr">
              <a:spAutoFit/>
            </a:bodyPr>
            <a:lstStyle/>
            <a:p>
              <a:pPr marL="0" indent="0">
                <a:buNone/>
              </a:pPr>
              <a:r>
                <a:rPr lang="en-US" sz="1350" i="1" dirty="0">
                  <a:solidFill>
                    <a:srgbClr val="777777"/>
                  </a:solidFill>
                  <a:latin typeface="Courier New" pitchFamily="34" charset="0"/>
                  <a:ea typeface="Courier New" pitchFamily="34" charset="-122"/>
                  <a:cs typeface="Courier New" pitchFamily="34" charset="-120"/>
                </a:rPr>
                <a:t># união</a:t>
              </a:r>
              <a:endParaRPr lang="en-US" sz="1350" dirty="0"/>
            </a:p>
          </p:txBody>
        </p:sp>
        <p:sp>
          <p:nvSpPr>
            <p:cNvPr id="10" name="Text 7"/>
            <p:cNvSpPr/>
            <p:nvPr/>
          </p:nvSpPr>
          <p:spPr>
            <a:xfrm>
              <a:off x="400050" y="1816298"/>
              <a:ext cx="1408965" cy="194667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>
              <a:spAutoFit/>
            </a:bodyPr>
            <a:lstStyle/>
            <a:p>
              <a:pPr marL="0" indent="0">
                <a:buNone/>
              </a:pPr>
              <a:r>
                <a:rPr lang="en-US" sz="1350" dirty="0">
                  <a:solidFill>
                    <a:srgbClr val="333333"/>
                  </a:solidFill>
                  <a:latin typeface="Courier New" pitchFamily="34" charset="0"/>
                  <a:ea typeface="Courier New" pitchFamily="34" charset="-122"/>
                  <a:cs typeface="Courier New" pitchFamily="34" charset="-120"/>
                </a:rPr>
                <a:t>print(A &amp; B)</a:t>
              </a:r>
              <a:endParaRPr lang="en-US" sz="1350" dirty="0"/>
            </a:p>
          </p:txBody>
        </p:sp>
        <p:sp>
          <p:nvSpPr>
            <p:cNvPr id="11" name="Text 8"/>
            <p:cNvSpPr/>
            <p:nvPr/>
          </p:nvSpPr>
          <p:spPr>
            <a:xfrm>
              <a:off x="1737578" y="1816298"/>
              <a:ext cx="1306078" cy="194667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>
              <a:spAutoFit/>
            </a:bodyPr>
            <a:lstStyle/>
            <a:p>
              <a:pPr marL="0" indent="0">
                <a:buNone/>
              </a:pPr>
              <a:r>
                <a:rPr lang="en-US" sz="1350" i="1" dirty="0">
                  <a:solidFill>
                    <a:srgbClr val="777777"/>
                  </a:solidFill>
                  <a:latin typeface="Courier New" pitchFamily="34" charset="0"/>
                  <a:ea typeface="Courier New" pitchFamily="34" charset="-122"/>
                  <a:cs typeface="Courier New" pitchFamily="34" charset="-120"/>
                </a:rPr>
                <a:t># interseção</a:t>
              </a:r>
              <a:endParaRPr lang="en-US" sz="1350" dirty="0"/>
            </a:p>
          </p:txBody>
        </p:sp>
        <p:sp>
          <p:nvSpPr>
            <p:cNvPr id="12" name="Text 9"/>
            <p:cNvSpPr/>
            <p:nvPr/>
          </p:nvSpPr>
          <p:spPr>
            <a:xfrm>
              <a:off x="400050" y="2073473"/>
              <a:ext cx="1408965" cy="194667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>
              <a:spAutoFit/>
            </a:bodyPr>
            <a:lstStyle/>
            <a:p>
              <a:pPr marL="0" indent="0">
                <a:buNone/>
              </a:pPr>
              <a:r>
                <a:rPr lang="en-US" sz="1350" dirty="0">
                  <a:solidFill>
                    <a:srgbClr val="333333"/>
                  </a:solidFill>
                  <a:latin typeface="Courier New" pitchFamily="34" charset="0"/>
                  <a:ea typeface="Courier New" pitchFamily="34" charset="-122"/>
                  <a:cs typeface="Courier New" pitchFamily="34" charset="-120"/>
                </a:rPr>
                <a:t>print(A - B)</a:t>
              </a:r>
              <a:endParaRPr lang="en-US" sz="1350" dirty="0"/>
            </a:p>
          </p:txBody>
        </p:sp>
        <p:sp>
          <p:nvSpPr>
            <p:cNvPr id="13" name="Text 10"/>
            <p:cNvSpPr/>
            <p:nvPr/>
          </p:nvSpPr>
          <p:spPr>
            <a:xfrm>
              <a:off x="1737578" y="2073473"/>
              <a:ext cx="1203192" cy="194667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ctr">
              <a:spAutoFit/>
            </a:bodyPr>
            <a:lstStyle/>
            <a:p>
              <a:pPr marL="0" indent="0">
                <a:buNone/>
              </a:pPr>
              <a:r>
                <a:rPr lang="en-US" sz="1350" i="1" dirty="0">
                  <a:solidFill>
                    <a:srgbClr val="777777"/>
                  </a:solidFill>
                  <a:latin typeface="Courier New" pitchFamily="34" charset="0"/>
                  <a:ea typeface="Courier New" pitchFamily="34" charset="-122"/>
                  <a:cs typeface="Courier New" pitchFamily="34" charset="-120"/>
                </a:rPr>
                <a:t># diferença</a:t>
              </a:r>
              <a:endParaRPr lang="en-US" sz="1350" dirty="0"/>
            </a:p>
          </p:txBody>
        </p:sp>
        <p:pic>
          <p:nvPicPr>
            <p:cNvPr id="14" name="Image 1" descr="preencoded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8600" y="2700338"/>
              <a:ext cx="4114800" cy="2947299"/>
            </a:xfrm>
            <a:prstGeom prst="rect">
              <a:avLst/>
            </a:prstGeom>
          </p:spPr>
        </p:pic>
        <p:sp>
          <p:nvSpPr>
            <p:cNvPr id="15" name="Shape 11"/>
            <p:cNvSpPr/>
            <p:nvPr/>
          </p:nvSpPr>
          <p:spPr>
            <a:xfrm>
              <a:off x="4572000" y="842963"/>
              <a:ext cx="4343400" cy="901452"/>
            </a:xfrm>
            <a:prstGeom prst="rect">
              <a:avLst/>
            </a:prstGeom>
            <a:solidFill>
              <a:srgbClr val="FFFFFF">
                <a:alpha val="10000"/>
              </a:srgbClr>
            </a:solidFill>
            <a:ln/>
          </p:spPr>
          <p:txBody>
            <a:bodyPr/>
            <a:lstStyle/>
            <a:p>
              <a:endParaRPr lang="pt-BR"/>
            </a:p>
          </p:txBody>
        </p:sp>
        <p:sp>
          <p:nvSpPr>
            <p:cNvPr id="16" name="Shape 12"/>
            <p:cNvSpPr/>
            <p:nvPr/>
          </p:nvSpPr>
          <p:spPr>
            <a:xfrm>
              <a:off x="4686300" y="1150813"/>
              <a:ext cx="285750" cy="285750"/>
            </a:xfrm>
            <a:prstGeom prst="ellipse">
              <a:avLst/>
            </a:prstGeom>
            <a:solidFill>
              <a:srgbClr val="FFD43B"/>
            </a:solidFill>
            <a:ln/>
          </p:spPr>
          <p:txBody>
            <a:bodyPr/>
            <a:lstStyle/>
            <a:p>
              <a:endParaRPr lang="pt-BR"/>
            </a:p>
          </p:txBody>
        </p:sp>
        <p:pic>
          <p:nvPicPr>
            <p:cNvPr id="17" name="Image 2" descr="preencoded.pn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766667" y="1222251"/>
              <a:ext cx="125016" cy="142875"/>
            </a:xfrm>
            <a:prstGeom prst="rect">
              <a:avLst/>
            </a:prstGeom>
          </p:spPr>
        </p:pic>
        <p:sp>
          <p:nvSpPr>
            <p:cNvPr id="18" name="Text 13"/>
            <p:cNvSpPr/>
            <p:nvPr/>
          </p:nvSpPr>
          <p:spPr>
            <a:xfrm>
              <a:off x="5086350" y="957263"/>
              <a:ext cx="3786188" cy="214313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>
              <a:spAutoFit/>
            </a:bodyPr>
            <a:lstStyle/>
            <a:p>
              <a:pPr marL="0" indent="0">
                <a:buNone/>
              </a:pPr>
              <a:r>
                <a:rPr lang="en-US" sz="1125" b="1" dirty="0">
                  <a:solidFill>
                    <a:srgbClr val="FFD43B"/>
                  </a:solidFill>
                  <a:latin typeface="Segoe UI" pitchFamily="34" charset="0"/>
                  <a:ea typeface="Segoe UI" pitchFamily="34" charset="-122"/>
                  <a:cs typeface="Segoe UI" pitchFamily="34" charset="-120"/>
                </a:rPr>
                <a:t>União (|)</a:t>
              </a:r>
              <a:endParaRPr lang="en-US" sz="1125" dirty="0"/>
            </a:p>
          </p:txBody>
        </p:sp>
        <p:sp>
          <p:nvSpPr>
            <p:cNvPr id="19" name="Text 14"/>
            <p:cNvSpPr/>
            <p:nvPr/>
          </p:nvSpPr>
          <p:spPr>
            <a:xfrm>
              <a:off x="5086350" y="1205843"/>
              <a:ext cx="3786188" cy="17145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>
              <a:spAutoFit/>
            </a:bodyPr>
            <a:lstStyle/>
            <a:p>
              <a:pPr marL="0" indent="0">
                <a:buNone/>
              </a:pPr>
              <a:r>
                <a:rPr lang="en-US" sz="900" dirty="0">
                  <a:solidFill>
                    <a:srgbClr val="FFFFFF"/>
                  </a:solidFill>
                  <a:latin typeface="Segoe UI" pitchFamily="34" charset="0"/>
                  <a:ea typeface="Segoe UI" pitchFamily="34" charset="-122"/>
                  <a:cs typeface="Segoe UI" pitchFamily="34" charset="-120"/>
                </a:rPr>
                <a:t>Elementos que estão em A OU em B</a:t>
              </a:r>
              <a:endParaRPr lang="en-US" sz="900" dirty="0"/>
            </a:p>
          </p:txBody>
        </p:sp>
        <p:sp>
          <p:nvSpPr>
            <p:cNvPr id="20" name="Shape 15"/>
            <p:cNvSpPr/>
            <p:nvPr/>
          </p:nvSpPr>
          <p:spPr>
            <a:xfrm>
              <a:off x="5086350" y="1411560"/>
              <a:ext cx="3714750" cy="218554"/>
            </a:xfrm>
            <a:prstGeom prst="rect">
              <a:avLst/>
            </a:prstGeom>
            <a:solidFill>
              <a:srgbClr val="000000">
                <a:alpha val="20000"/>
              </a:srgbClr>
            </a:solidFill>
            <a:ln/>
          </p:spPr>
          <p:txBody>
            <a:bodyPr/>
            <a:lstStyle/>
            <a:p>
              <a:endParaRPr lang="pt-BR"/>
            </a:p>
          </p:txBody>
        </p:sp>
        <p:sp>
          <p:nvSpPr>
            <p:cNvPr id="21" name="Text 16"/>
            <p:cNvSpPr/>
            <p:nvPr/>
          </p:nvSpPr>
          <p:spPr>
            <a:xfrm>
              <a:off x="5086350" y="1411560"/>
              <a:ext cx="3786188" cy="218554"/>
            </a:xfrm>
            <a:prstGeom prst="rect">
              <a:avLst/>
            </a:prstGeom>
            <a:noFill/>
            <a:ln/>
          </p:spPr>
          <p:txBody>
            <a:bodyPr wrap="square" lIns="40767" tIns="40767" rIns="40767" bIns="40767" rtlCol="0" anchor="ctr">
              <a:spAutoFit/>
            </a:bodyPr>
            <a:lstStyle/>
            <a:p>
              <a:pPr marL="0" indent="0">
                <a:buNone/>
              </a:pPr>
              <a:r>
                <a:rPr lang="en-US" sz="788" dirty="0">
                  <a:solidFill>
                    <a:srgbClr val="FFFFFF"/>
                  </a:solidFill>
                  <a:latin typeface="Courier New" pitchFamily="34" charset="0"/>
                  <a:ea typeface="Courier New" pitchFamily="34" charset="-122"/>
                  <a:cs typeface="Courier New" pitchFamily="34" charset="-120"/>
                </a:rPr>
                <a:t>A | B = {1, 2, 3, 4, 5}</a:t>
              </a:r>
              <a:endParaRPr lang="en-US" sz="788" dirty="0"/>
            </a:p>
          </p:txBody>
        </p:sp>
        <p:sp>
          <p:nvSpPr>
            <p:cNvPr id="22" name="Shape 17"/>
            <p:cNvSpPr/>
            <p:nvPr/>
          </p:nvSpPr>
          <p:spPr>
            <a:xfrm>
              <a:off x="4572000" y="1858714"/>
              <a:ext cx="4343400" cy="901452"/>
            </a:xfrm>
            <a:prstGeom prst="rect">
              <a:avLst/>
            </a:prstGeom>
            <a:solidFill>
              <a:srgbClr val="FFFFFF">
                <a:alpha val="10000"/>
              </a:srgbClr>
            </a:solidFill>
            <a:ln/>
          </p:spPr>
          <p:txBody>
            <a:bodyPr/>
            <a:lstStyle/>
            <a:p>
              <a:endParaRPr lang="pt-BR"/>
            </a:p>
          </p:txBody>
        </p:sp>
        <p:sp>
          <p:nvSpPr>
            <p:cNvPr id="23" name="Shape 18"/>
            <p:cNvSpPr/>
            <p:nvPr/>
          </p:nvSpPr>
          <p:spPr>
            <a:xfrm>
              <a:off x="4686300" y="2166565"/>
              <a:ext cx="285750" cy="285750"/>
            </a:xfrm>
            <a:prstGeom prst="ellipse">
              <a:avLst/>
            </a:prstGeom>
            <a:solidFill>
              <a:srgbClr val="FFD43B"/>
            </a:solidFill>
            <a:ln/>
          </p:spPr>
          <p:txBody>
            <a:bodyPr/>
            <a:lstStyle/>
            <a:p>
              <a:endParaRPr lang="pt-BR"/>
            </a:p>
          </p:txBody>
        </p:sp>
        <p:pic>
          <p:nvPicPr>
            <p:cNvPr id="24" name="Image 3" descr="preencoded.png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766667" y="2238003"/>
              <a:ext cx="125016" cy="142875"/>
            </a:xfrm>
            <a:prstGeom prst="rect">
              <a:avLst/>
            </a:prstGeom>
          </p:spPr>
        </p:pic>
        <p:sp>
          <p:nvSpPr>
            <p:cNvPr id="25" name="Text 19"/>
            <p:cNvSpPr/>
            <p:nvPr/>
          </p:nvSpPr>
          <p:spPr>
            <a:xfrm>
              <a:off x="5086350" y="1973014"/>
              <a:ext cx="3786188" cy="214313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>
              <a:spAutoFit/>
            </a:bodyPr>
            <a:lstStyle/>
            <a:p>
              <a:pPr marL="0" indent="0">
                <a:buNone/>
              </a:pPr>
              <a:r>
                <a:rPr lang="en-US" sz="1125" b="1" dirty="0">
                  <a:solidFill>
                    <a:srgbClr val="FFD43B"/>
                  </a:solidFill>
                  <a:latin typeface="Segoe UI" pitchFamily="34" charset="0"/>
                  <a:ea typeface="Segoe UI" pitchFamily="34" charset="-122"/>
                  <a:cs typeface="Segoe UI" pitchFamily="34" charset="-120"/>
                </a:rPr>
                <a:t>Interseção (&amp;)</a:t>
              </a:r>
              <a:endParaRPr lang="en-US" sz="1125" dirty="0"/>
            </a:p>
          </p:txBody>
        </p:sp>
        <p:sp>
          <p:nvSpPr>
            <p:cNvPr id="26" name="Text 20"/>
            <p:cNvSpPr/>
            <p:nvPr/>
          </p:nvSpPr>
          <p:spPr>
            <a:xfrm>
              <a:off x="5086350" y="2221595"/>
              <a:ext cx="3786188" cy="17145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>
              <a:spAutoFit/>
            </a:bodyPr>
            <a:lstStyle/>
            <a:p>
              <a:pPr marL="0" indent="0">
                <a:buNone/>
              </a:pPr>
              <a:r>
                <a:rPr lang="en-US" sz="900" dirty="0">
                  <a:solidFill>
                    <a:srgbClr val="FFFFFF"/>
                  </a:solidFill>
                  <a:latin typeface="Segoe UI" pitchFamily="34" charset="0"/>
                  <a:ea typeface="Segoe UI" pitchFamily="34" charset="-122"/>
                  <a:cs typeface="Segoe UI" pitchFamily="34" charset="-120"/>
                </a:rPr>
                <a:t>Elementos que estão em A E em B</a:t>
              </a:r>
              <a:endParaRPr lang="en-US" sz="900" dirty="0"/>
            </a:p>
          </p:txBody>
        </p:sp>
        <p:sp>
          <p:nvSpPr>
            <p:cNvPr id="27" name="Shape 21"/>
            <p:cNvSpPr/>
            <p:nvPr/>
          </p:nvSpPr>
          <p:spPr>
            <a:xfrm>
              <a:off x="5086350" y="2427312"/>
              <a:ext cx="3714750" cy="218554"/>
            </a:xfrm>
            <a:prstGeom prst="rect">
              <a:avLst/>
            </a:prstGeom>
            <a:solidFill>
              <a:srgbClr val="000000">
                <a:alpha val="20000"/>
              </a:srgbClr>
            </a:solidFill>
            <a:ln/>
          </p:spPr>
          <p:txBody>
            <a:bodyPr/>
            <a:lstStyle/>
            <a:p>
              <a:endParaRPr lang="pt-BR"/>
            </a:p>
          </p:txBody>
        </p:sp>
        <p:sp>
          <p:nvSpPr>
            <p:cNvPr id="28" name="Text 22"/>
            <p:cNvSpPr/>
            <p:nvPr/>
          </p:nvSpPr>
          <p:spPr>
            <a:xfrm>
              <a:off x="5086350" y="2427312"/>
              <a:ext cx="3786188" cy="218554"/>
            </a:xfrm>
            <a:prstGeom prst="rect">
              <a:avLst/>
            </a:prstGeom>
            <a:noFill/>
            <a:ln/>
          </p:spPr>
          <p:txBody>
            <a:bodyPr wrap="square" lIns="40767" tIns="40767" rIns="40767" bIns="40767" rtlCol="0" anchor="ctr">
              <a:spAutoFit/>
            </a:bodyPr>
            <a:lstStyle/>
            <a:p>
              <a:pPr marL="0" indent="0">
                <a:buNone/>
              </a:pPr>
              <a:r>
                <a:rPr lang="en-US" sz="788" dirty="0">
                  <a:solidFill>
                    <a:srgbClr val="FFFFFF"/>
                  </a:solidFill>
                  <a:latin typeface="Courier New" pitchFamily="34" charset="0"/>
                  <a:ea typeface="Courier New" pitchFamily="34" charset="-122"/>
                  <a:cs typeface="Courier New" pitchFamily="34" charset="-120"/>
                </a:rPr>
                <a:t>A &amp; B = {3}</a:t>
              </a:r>
              <a:endParaRPr lang="en-US" sz="788" dirty="0"/>
            </a:p>
          </p:txBody>
        </p:sp>
        <p:sp>
          <p:nvSpPr>
            <p:cNvPr id="29" name="Shape 23"/>
            <p:cNvSpPr/>
            <p:nvPr/>
          </p:nvSpPr>
          <p:spPr>
            <a:xfrm>
              <a:off x="4572000" y="2874466"/>
              <a:ext cx="4343400" cy="901452"/>
            </a:xfrm>
            <a:prstGeom prst="rect">
              <a:avLst/>
            </a:prstGeom>
            <a:solidFill>
              <a:srgbClr val="FFFFFF">
                <a:alpha val="10000"/>
              </a:srgbClr>
            </a:solidFill>
            <a:ln/>
          </p:spPr>
          <p:txBody>
            <a:bodyPr/>
            <a:lstStyle/>
            <a:p>
              <a:endParaRPr lang="pt-BR"/>
            </a:p>
          </p:txBody>
        </p:sp>
        <p:sp>
          <p:nvSpPr>
            <p:cNvPr id="30" name="Shape 24"/>
            <p:cNvSpPr/>
            <p:nvPr/>
          </p:nvSpPr>
          <p:spPr>
            <a:xfrm>
              <a:off x="4686300" y="3182317"/>
              <a:ext cx="285750" cy="285750"/>
            </a:xfrm>
            <a:prstGeom prst="ellipse">
              <a:avLst/>
            </a:prstGeom>
            <a:solidFill>
              <a:srgbClr val="FFD43B"/>
            </a:solidFill>
            <a:ln/>
          </p:spPr>
          <p:txBody>
            <a:bodyPr/>
            <a:lstStyle/>
            <a:p>
              <a:endParaRPr lang="pt-BR"/>
            </a:p>
          </p:txBody>
        </p:sp>
        <p:pic>
          <p:nvPicPr>
            <p:cNvPr id="31" name="Image 4" descr="preencoded.png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766667" y="3253755"/>
              <a:ext cx="125016" cy="142875"/>
            </a:xfrm>
            <a:prstGeom prst="rect">
              <a:avLst/>
            </a:prstGeom>
          </p:spPr>
        </p:pic>
        <p:sp>
          <p:nvSpPr>
            <p:cNvPr id="32" name="Text 25"/>
            <p:cNvSpPr/>
            <p:nvPr/>
          </p:nvSpPr>
          <p:spPr>
            <a:xfrm>
              <a:off x="5086350" y="2988766"/>
              <a:ext cx="3786188" cy="214313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>
              <a:spAutoFit/>
            </a:bodyPr>
            <a:lstStyle/>
            <a:p>
              <a:pPr marL="0" indent="0">
                <a:buNone/>
              </a:pPr>
              <a:r>
                <a:rPr lang="en-US" sz="1125" b="1" dirty="0">
                  <a:solidFill>
                    <a:srgbClr val="FFD43B"/>
                  </a:solidFill>
                  <a:latin typeface="Segoe UI" pitchFamily="34" charset="0"/>
                  <a:ea typeface="Segoe UI" pitchFamily="34" charset="-122"/>
                  <a:cs typeface="Segoe UI" pitchFamily="34" charset="-120"/>
                </a:rPr>
                <a:t>Diferença (-)</a:t>
              </a:r>
              <a:endParaRPr lang="en-US" sz="1125" dirty="0"/>
            </a:p>
          </p:txBody>
        </p:sp>
        <p:sp>
          <p:nvSpPr>
            <p:cNvPr id="33" name="Text 26"/>
            <p:cNvSpPr/>
            <p:nvPr/>
          </p:nvSpPr>
          <p:spPr>
            <a:xfrm>
              <a:off x="5086350" y="3237347"/>
              <a:ext cx="3786188" cy="17145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>
              <a:spAutoFit/>
            </a:bodyPr>
            <a:lstStyle/>
            <a:p>
              <a:pPr marL="0" indent="0">
                <a:buNone/>
              </a:pPr>
              <a:r>
                <a:rPr lang="en-US" sz="900" dirty="0">
                  <a:solidFill>
                    <a:srgbClr val="FFFFFF"/>
                  </a:solidFill>
                  <a:latin typeface="Segoe UI" pitchFamily="34" charset="0"/>
                  <a:ea typeface="Segoe UI" pitchFamily="34" charset="-122"/>
                  <a:cs typeface="Segoe UI" pitchFamily="34" charset="-120"/>
                </a:rPr>
                <a:t>Elementos que estão em A mas NÃO em B</a:t>
              </a:r>
              <a:endParaRPr lang="en-US" sz="900" dirty="0"/>
            </a:p>
          </p:txBody>
        </p:sp>
        <p:sp>
          <p:nvSpPr>
            <p:cNvPr id="34" name="Shape 27"/>
            <p:cNvSpPr/>
            <p:nvPr/>
          </p:nvSpPr>
          <p:spPr>
            <a:xfrm>
              <a:off x="5086350" y="3443064"/>
              <a:ext cx="3714750" cy="218554"/>
            </a:xfrm>
            <a:prstGeom prst="rect">
              <a:avLst/>
            </a:prstGeom>
            <a:solidFill>
              <a:srgbClr val="000000">
                <a:alpha val="20000"/>
              </a:srgbClr>
            </a:solidFill>
            <a:ln/>
          </p:spPr>
          <p:txBody>
            <a:bodyPr/>
            <a:lstStyle/>
            <a:p>
              <a:endParaRPr lang="pt-BR"/>
            </a:p>
          </p:txBody>
        </p:sp>
        <p:sp>
          <p:nvSpPr>
            <p:cNvPr id="35" name="Text 28"/>
            <p:cNvSpPr/>
            <p:nvPr/>
          </p:nvSpPr>
          <p:spPr>
            <a:xfrm>
              <a:off x="5086350" y="3443064"/>
              <a:ext cx="3786188" cy="218554"/>
            </a:xfrm>
            <a:prstGeom prst="rect">
              <a:avLst/>
            </a:prstGeom>
            <a:noFill/>
            <a:ln/>
          </p:spPr>
          <p:txBody>
            <a:bodyPr wrap="square" lIns="40767" tIns="40767" rIns="40767" bIns="40767" rtlCol="0" anchor="ctr">
              <a:spAutoFit/>
            </a:bodyPr>
            <a:lstStyle/>
            <a:p>
              <a:pPr marL="0" indent="0">
                <a:buNone/>
              </a:pPr>
              <a:r>
                <a:rPr lang="en-US" sz="788" dirty="0">
                  <a:solidFill>
                    <a:srgbClr val="FFFFFF"/>
                  </a:solidFill>
                  <a:latin typeface="Courier New" pitchFamily="34" charset="0"/>
                  <a:ea typeface="Courier New" pitchFamily="34" charset="-122"/>
                  <a:cs typeface="Courier New" pitchFamily="34" charset="-120"/>
                </a:rPr>
                <a:t>A - B = {1, 2}</a:t>
              </a:r>
              <a:endParaRPr lang="en-US" sz="788" dirty="0"/>
            </a:p>
          </p:txBody>
        </p:sp>
        <p:sp>
          <p:nvSpPr>
            <p:cNvPr id="36" name="Shape 29"/>
            <p:cNvSpPr/>
            <p:nvPr/>
          </p:nvSpPr>
          <p:spPr>
            <a:xfrm>
              <a:off x="4572000" y="3890218"/>
              <a:ext cx="4343400" cy="901452"/>
            </a:xfrm>
            <a:prstGeom prst="rect">
              <a:avLst/>
            </a:prstGeom>
            <a:solidFill>
              <a:srgbClr val="FFFFFF">
                <a:alpha val="10000"/>
              </a:srgbClr>
            </a:solidFill>
            <a:ln/>
          </p:spPr>
          <p:txBody>
            <a:bodyPr/>
            <a:lstStyle/>
            <a:p>
              <a:endParaRPr lang="pt-BR"/>
            </a:p>
          </p:txBody>
        </p:sp>
        <p:sp>
          <p:nvSpPr>
            <p:cNvPr id="37" name="Shape 30"/>
            <p:cNvSpPr/>
            <p:nvPr/>
          </p:nvSpPr>
          <p:spPr>
            <a:xfrm>
              <a:off x="4686300" y="4198069"/>
              <a:ext cx="285750" cy="285750"/>
            </a:xfrm>
            <a:prstGeom prst="ellipse">
              <a:avLst/>
            </a:prstGeom>
            <a:solidFill>
              <a:srgbClr val="FFD43B"/>
            </a:solidFill>
            <a:ln/>
          </p:spPr>
          <p:txBody>
            <a:bodyPr/>
            <a:lstStyle/>
            <a:p>
              <a:endParaRPr lang="pt-BR"/>
            </a:p>
          </p:txBody>
        </p:sp>
        <p:pic>
          <p:nvPicPr>
            <p:cNvPr id="38" name="Image 5" descr="preencoded.png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766667" y="4269507"/>
              <a:ext cx="125016" cy="142875"/>
            </a:xfrm>
            <a:prstGeom prst="rect">
              <a:avLst/>
            </a:prstGeom>
          </p:spPr>
        </p:pic>
        <p:sp>
          <p:nvSpPr>
            <p:cNvPr id="39" name="Text 31"/>
            <p:cNvSpPr/>
            <p:nvPr/>
          </p:nvSpPr>
          <p:spPr>
            <a:xfrm>
              <a:off x="5086350" y="4004518"/>
              <a:ext cx="3786188" cy="214313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>
              <a:spAutoFit/>
            </a:bodyPr>
            <a:lstStyle/>
            <a:p>
              <a:pPr marL="0" indent="0">
                <a:buNone/>
              </a:pPr>
              <a:r>
                <a:rPr lang="en-US" sz="1125" b="1" dirty="0">
                  <a:solidFill>
                    <a:srgbClr val="FFD43B"/>
                  </a:solidFill>
                  <a:latin typeface="Segoe UI" pitchFamily="34" charset="0"/>
                  <a:ea typeface="Segoe UI" pitchFamily="34" charset="-122"/>
                  <a:cs typeface="Segoe UI" pitchFamily="34" charset="-120"/>
                </a:rPr>
                <a:t>Diferença Simétrica (^)</a:t>
              </a:r>
              <a:endParaRPr lang="en-US" sz="1125" dirty="0"/>
            </a:p>
          </p:txBody>
        </p:sp>
        <p:sp>
          <p:nvSpPr>
            <p:cNvPr id="40" name="Text 32"/>
            <p:cNvSpPr/>
            <p:nvPr/>
          </p:nvSpPr>
          <p:spPr>
            <a:xfrm>
              <a:off x="5086350" y="4253099"/>
              <a:ext cx="3786188" cy="17145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>
              <a:spAutoFit/>
            </a:bodyPr>
            <a:lstStyle/>
            <a:p>
              <a:pPr marL="0" indent="0">
                <a:buNone/>
              </a:pPr>
              <a:r>
                <a:rPr lang="en-US" sz="900" dirty="0">
                  <a:solidFill>
                    <a:srgbClr val="FFFFFF"/>
                  </a:solidFill>
                  <a:latin typeface="Segoe UI" pitchFamily="34" charset="0"/>
                  <a:ea typeface="Segoe UI" pitchFamily="34" charset="-122"/>
                  <a:cs typeface="Segoe UI" pitchFamily="34" charset="-120"/>
                </a:rPr>
                <a:t>Elementos que estão em A ou B, mas NÃO em ambos</a:t>
              </a:r>
              <a:endParaRPr lang="en-US" sz="900" dirty="0"/>
            </a:p>
          </p:txBody>
        </p:sp>
        <p:sp>
          <p:nvSpPr>
            <p:cNvPr id="41" name="Shape 33"/>
            <p:cNvSpPr/>
            <p:nvPr/>
          </p:nvSpPr>
          <p:spPr>
            <a:xfrm>
              <a:off x="5086350" y="4458816"/>
              <a:ext cx="3714750" cy="218554"/>
            </a:xfrm>
            <a:prstGeom prst="rect">
              <a:avLst/>
            </a:prstGeom>
            <a:solidFill>
              <a:srgbClr val="000000">
                <a:alpha val="20000"/>
              </a:srgbClr>
            </a:solidFill>
            <a:ln/>
          </p:spPr>
          <p:txBody>
            <a:bodyPr/>
            <a:lstStyle/>
            <a:p>
              <a:endParaRPr lang="pt-BR"/>
            </a:p>
          </p:txBody>
        </p:sp>
        <p:sp>
          <p:nvSpPr>
            <p:cNvPr id="42" name="Text 34"/>
            <p:cNvSpPr/>
            <p:nvPr/>
          </p:nvSpPr>
          <p:spPr>
            <a:xfrm>
              <a:off x="5086350" y="4458816"/>
              <a:ext cx="3786188" cy="218554"/>
            </a:xfrm>
            <a:prstGeom prst="rect">
              <a:avLst/>
            </a:prstGeom>
            <a:noFill/>
            <a:ln/>
          </p:spPr>
          <p:txBody>
            <a:bodyPr wrap="square" lIns="40767" tIns="40767" rIns="40767" bIns="40767" rtlCol="0" anchor="ctr">
              <a:spAutoFit/>
            </a:bodyPr>
            <a:lstStyle/>
            <a:p>
              <a:pPr marL="0" indent="0">
                <a:buNone/>
              </a:pPr>
              <a:r>
                <a:rPr lang="en-US" sz="788" dirty="0">
                  <a:solidFill>
                    <a:srgbClr val="FFFFFF"/>
                  </a:solidFill>
                  <a:latin typeface="Courier New" pitchFamily="34" charset="0"/>
                  <a:ea typeface="Courier New" pitchFamily="34" charset="-122"/>
                  <a:cs typeface="Courier New" pitchFamily="34" charset="-120"/>
                </a:rPr>
                <a:t>A ^ B = {1, 2, 4, 5}</a:t>
              </a:r>
              <a:endParaRPr lang="en-US" sz="788" dirty="0"/>
            </a:p>
          </p:txBody>
        </p:sp>
        <p:sp>
          <p:nvSpPr>
            <p:cNvPr id="43" name="Shape 35"/>
            <p:cNvSpPr/>
            <p:nvPr/>
          </p:nvSpPr>
          <p:spPr>
            <a:xfrm>
              <a:off x="4572000" y="4905970"/>
              <a:ext cx="4343400" cy="901452"/>
            </a:xfrm>
            <a:prstGeom prst="rect">
              <a:avLst/>
            </a:prstGeom>
            <a:solidFill>
              <a:srgbClr val="FFFFFF">
                <a:alpha val="10000"/>
              </a:srgbClr>
            </a:solidFill>
            <a:ln/>
          </p:spPr>
          <p:txBody>
            <a:bodyPr/>
            <a:lstStyle/>
            <a:p>
              <a:endParaRPr lang="pt-BR"/>
            </a:p>
          </p:txBody>
        </p:sp>
        <p:sp>
          <p:nvSpPr>
            <p:cNvPr id="44" name="Shape 36"/>
            <p:cNvSpPr/>
            <p:nvPr/>
          </p:nvSpPr>
          <p:spPr>
            <a:xfrm>
              <a:off x="4686300" y="5213821"/>
              <a:ext cx="285750" cy="285750"/>
            </a:xfrm>
            <a:prstGeom prst="ellipse">
              <a:avLst/>
            </a:prstGeom>
            <a:solidFill>
              <a:srgbClr val="FFD43B"/>
            </a:solidFill>
            <a:ln/>
          </p:spPr>
          <p:txBody>
            <a:bodyPr/>
            <a:lstStyle/>
            <a:p>
              <a:endParaRPr lang="pt-BR"/>
            </a:p>
          </p:txBody>
        </p:sp>
        <p:pic>
          <p:nvPicPr>
            <p:cNvPr id="45" name="Image 6" descr="preencoded.png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766667" y="5285259"/>
              <a:ext cx="125016" cy="142875"/>
            </a:xfrm>
            <a:prstGeom prst="rect">
              <a:avLst/>
            </a:prstGeom>
          </p:spPr>
        </p:pic>
        <p:sp>
          <p:nvSpPr>
            <p:cNvPr id="46" name="Text 37"/>
            <p:cNvSpPr/>
            <p:nvPr/>
          </p:nvSpPr>
          <p:spPr>
            <a:xfrm>
              <a:off x="5086350" y="5020270"/>
              <a:ext cx="3786188" cy="214313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>
              <a:spAutoFit/>
            </a:bodyPr>
            <a:lstStyle/>
            <a:p>
              <a:pPr marL="0" indent="0">
                <a:buNone/>
              </a:pPr>
              <a:r>
                <a:rPr lang="en-US" sz="1125" b="1" dirty="0">
                  <a:solidFill>
                    <a:srgbClr val="FFD43B"/>
                  </a:solidFill>
                  <a:latin typeface="Segoe UI" pitchFamily="34" charset="0"/>
                  <a:ea typeface="Segoe UI" pitchFamily="34" charset="-122"/>
                  <a:cs typeface="Segoe UI" pitchFamily="34" charset="-120"/>
                </a:rPr>
                <a:t>Subconjunto (&lt;=)</a:t>
              </a:r>
              <a:endParaRPr lang="en-US" sz="1125" dirty="0"/>
            </a:p>
          </p:txBody>
        </p:sp>
        <p:sp>
          <p:nvSpPr>
            <p:cNvPr id="47" name="Text 38"/>
            <p:cNvSpPr/>
            <p:nvPr/>
          </p:nvSpPr>
          <p:spPr>
            <a:xfrm>
              <a:off x="5086350" y="5268850"/>
              <a:ext cx="3786188" cy="17145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>
              <a:spAutoFit/>
            </a:bodyPr>
            <a:lstStyle/>
            <a:p>
              <a:pPr marL="0" indent="0">
                <a:buNone/>
              </a:pPr>
              <a:r>
                <a:rPr lang="en-US" sz="900" dirty="0">
                  <a:solidFill>
                    <a:srgbClr val="FFFFFF"/>
                  </a:solidFill>
                  <a:latin typeface="Segoe UI" pitchFamily="34" charset="0"/>
                  <a:ea typeface="Segoe UI" pitchFamily="34" charset="-122"/>
                  <a:cs typeface="Segoe UI" pitchFamily="34" charset="-120"/>
                </a:rPr>
                <a:t>Verifica se A é subconjunto de B</a:t>
              </a:r>
              <a:endParaRPr lang="en-US" sz="900" dirty="0"/>
            </a:p>
          </p:txBody>
        </p:sp>
        <p:sp>
          <p:nvSpPr>
            <p:cNvPr id="48" name="Shape 39"/>
            <p:cNvSpPr/>
            <p:nvPr/>
          </p:nvSpPr>
          <p:spPr>
            <a:xfrm>
              <a:off x="5086350" y="5474568"/>
              <a:ext cx="3714750" cy="218554"/>
            </a:xfrm>
            <a:prstGeom prst="rect">
              <a:avLst/>
            </a:prstGeom>
            <a:solidFill>
              <a:srgbClr val="000000">
                <a:alpha val="20000"/>
              </a:srgbClr>
            </a:solidFill>
            <a:ln/>
          </p:spPr>
          <p:txBody>
            <a:bodyPr/>
            <a:lstStyle/>
            <a:p>
              <a:endParaRPr lang="pt-BR"/>
            </a:p>
          </p:txBody>
        </p:sp>
        <p:sp>
          <p:nvSpPr>
            <p:cNvPr id="49" name="Text 40"/>
            <p:cNvSpPr/>
            <p:nvPr/>
          </p:nvSpPr>
          <p:spPr>
            <a:xfrm>
              <a:off x="5086350" y="5474568"/>
              <a:ext cx="3786188" cy="218554"/>
            </a:xfrm>
            <a:prstGeom prst="rect">
              <a:avLst/>
            </a:prstGeom>
            <a:noFill/>
            <a:ln/>
          </p:spPr>
          <p:txBody>
            <a:bodyPr wrap="square" lIns="40767" tIns="40767" rIns="40767" bIns="40767" rtlCol="0" anchor="ctr">
              <a:spAutoFit/>
            </a:bodyPr>
            <a:lstStyle/>
            <a:p>
              <a:pPr marL="0" indent="0">
                <a:buNone/>
              </a:pPr>
              <a:r>
                <a:rPr lang="en-US" sz="788" dirty="0">
                  <a:solidFill>
                    <a:srgbClr val="FFFFFF"/>
                  </a:solidFill>
                  <a:latin typeface="Courier New" pitchFamily="34" charset="0"/>
                  <a:ea typeface="Courier New" pitchFamily="34" charset="-122"/>
                  <a:cs typeface="Courier New" pitchFamily="34" charset="-120"/>
                </a:rPr>
                <a:t>A &lt;= B  # False</a:t>
              </a:r>
              <a:endParaRPr lang="en-US" sz="788" dirty="0"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Agrupar 46">
            <a:extLst>
              <a:ext uri="{FF2B5EF4-FFF2-40B4-BE49-F238E27FC236}">
                <a16:creationId xmlns:a16="http://schemas.microsoft.com/office/drawing/2014/main" id="{8F073399-931B-2A06-7FDF-2A78A51AA7AE}"/>
              </a:ext>
            </a:extLst>
          </p:cNvPr>
          <p:cNvGrpSpPr/>
          <p:nvPr/>
        </p:nvGrpSpPr>
        <p:grpSpPr>
          <a:xfrm>
            <a:off x="0" y="0"/>
            <a:ext cx="9143999" cy="5143500"/>
            <a:chOff x="0" y="30026"/>
            <a:chExt cx="9144000" cy="5997848"/>
          </a:xfrm>
        </p:grpSpPr>
        <p:pic>
          <p:nvPicPr>
            <p:cNvPr id="2" name="Image 0" descr="preencoded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30026"/>
              <a:ext cx="9144000" cy="5997848"/>
            </a:xfrm>
            <a:prstGeom prst="rect">
              <a:avLst/>
            </a:prstGeom>
          </p:spPr>
        </p:pic>
        <p:sp>
          <p:nvSpPr>
            <p:cNvPr id="3" name="Text 0"/>
            <p:cNvSpPr/>
            <p:nvPr/>
          </p:nvSpPr>
          <p:spPr>
            <a:xfrm>
              <a:off x="228600" y="228600"/>
              <a:ext cx="8758238" cy="385763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>
              <a:spAutoFit/>
            </a:bodyPr>
            <a:lstStyle/>
            <a:p>
              <a:pPr marL="0" indent="0" algn="ctr">
                <a:buNone/>
              </a:pPr>
              <a:r>
                <a:rPr lang="en-US" sz="2025" b="1" dirty="0">
                  <a:solidFill>
                    <a:srgbClr val="FFFFFF"/>
                  </a:solidFill>
                  <a:latin typeface="Segoe UI" pitchFamily="34" charset="0"/>
                  <a:ea typeface="Segoe UI" pitchFamily="34" charset="-122"/>
                  <a:cs typeface="Segoe UI" pitchFamily="34" charset="-120"/>
                </a:rPr>
                <a:t>Exercício 1</a:t>
              </a:r>
              <a:endParaRPr lang="en-US" sz="2025" dirty="0"/>
            </a:p>
          </p:txBody>
        </p:sp>
        <p:sp>
          <p:nvSpPr>
            <p:cNvPr id="4" name="Shape 1"/>
            <p:cNvSpPr/>
            <p:nvPr/>
          </p:nvSpPr>
          <p:spPr>
            <a:xfrm>
              <a:off x="228600" y="785813"/>
              <a:ext cx="4114800" cy="3243263"/>
            </a:xfrm>
            <a:prstGeom prst="rect">
              <a:avLst/>
            </a:prstGeom>
            <a:solidFill>
              <a:srgbClr val="FFFFFF">
                <a:alpha val="10000"/>
              </a:srgbClr>
            </a:solidFill>
            <a:ln/>
          </p:spPr>
          <p:txBody>
            <a:bodyPr/>
            <a:lstStyle/>
            <a:p>
              <a:endParaRPr lang="pt-BR"/>
            </a:p>
          </p:txBody>
        </p:sp>
        <p:sp>
          <p:nvSpPr>
            <p:cNvPr id="5" name="Shape 2"/>
            <p:cNvSpPr/>
            <p:nvPr/>
          </p:nvSpPr>
          <p:spPr>
            <a:xfrm>
              <a:off x="228600" y="785813"/>
              <a:ext cx="35719" cy="3243263"/>
            </a:xfrm>
            <a:prstGeom prst="rect">
              <a:avLst/>
            </a:prstGeom>
            <a:solidFill>
              <a:srgbClr val="FFD43B"/>
            </a:solidFill>
            <a:ln/>
          </p:spPr>
          <p:txBody>
            <a:bodyPr/>
            <a:lstStyle/>
            <a:p>
              <a:endParaRPr lang="pt-BR"/>
            </a:p>
          </p:txBody>
        </p:sp>
        <p:pic>
          <p:nvPicPr>
            <p:cNvPr id="6" name="Image 1" descr="preencoded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0050" y="1000125"/>
              <a:ext cx="150019" cy="171450"/>
            </a:xfrm>
            <a:prstGeom prst="rect">
              <a:avLst/>
            </a:prstGeom>
          </p:spPr>
        </p:pic>
        <p:sp>
          <p:nvSpPr>
            <p:cNvPr id="7" name="Text 3"/>
            <p:cNvSpPr/>
            <p:nvPr/>
          </p:nvSpPr>
          <p:spPr>
            <a:xfrm>
              <a:off x="607219" y="957263"/>
              <a:ext cx="1624282" cy="25717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>
              <a:spAutoFit/>
            </a:bodyPr>
            <a:lstStyle/>
            <a:p>
              <a:pPr marL="0" indent="0">
                <a:buNone/>
              </a:pPr>
              <a:r>
                <a:rPr lang="en-US" sz="1350" b="1" dirty="0">
                  <a:solidFill>
                    <a:srgbClr val="FFD43B"/>
                  </a:solidFill>
                  <a:latin typeface="Segoe UI" pitchFamily="34" charset="0"/>
                  <a:ea typeface="Segoe UI" pitchFamily="34" charset="-122"/>
                  <a:cs typeface="Segoe UI" pitchFamily="34" charset="-120"/>
                </a:rPr>
                <a:t>Dicionário de Livro</a:t>
              </a:r>
              <a:endParaRPr lang="en-US" sz="1350" dirty="0"/>
            </a:p>
          </p:txBody>
        </p:sp>
        <p:sp>
          <p:nvSpPr>
            <p:cNvPr id="8" name="Shape 4"/>
            <p:cNvSpPr/>
            <p:nvPr/>
          </p:nvSpPr>
          <p:spPr>
            <a:xfrm>
              <a:off x="363923" y="1332307"/>
              <a:ext cx="171450" cy="171450"/>
            </a:xfrm>
            <a:prstGeom prst="ellipse">
              <a:avLst/>
            </a:prstGeom>
            <a:solidFill>
              <a:srgbClr val="FFD43B"/>
            </a:solidFill>
            <a:ln/>
          </p:spPr>
          <p:txBody>
            <a:bodyPr/>
            <a:lstStyle/>
            <a:p>
              <a:endParaRPr lang="pt-BR"/>
            </a:p>
          </p:txBody>
        </p:sp>
        <p:sp>
          <p:nvSpPr>
            <p:cNvPr id="9" name="Text 5"/>
            <p:cNvSpPr/>
            <p:nvPr/>
          </p:nvSpPr>
          <p:spPr>
            <a:xfrm>
              <a:off x="400050" y="1339453"/>
              <a:ext cx="242888" cy="17145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ctr">
              <a:spAutoFit/>
            </a:bodyPr>
            <a:lstStyle/>
            <a:p>
              <a:pPr marL="0" indent="0">
                <a:buNone/>
              </a:pPr>
              <a:r>
                <a:rPr lang="en-US" sz="1013" b="1" dirty="0">
                  <a:solidFill>
                    <a:srgbClr val="333333"/>
                  </a:solidFill>
                  <a:latin typeface="Segoe UI" pitchFamily="34" charset="0"/>
                  <a:ea typeface="Segoe UI" pitchFamily="34" charset="-122"/>
                  <a:cs typeface="Segoe UI" pitchFamily="34" charset="-120"/>
                </a:rPr>
                <a:t>1</a:t>
              </a:r>
              <a:endParaRPr lang="en-US" sz="1013" dirty="0"/>
            </a:p>
          </p:txBody>
        </p:sp>
        <p:sp>
          <p:nvSpPr>
            <p:cNvPr id="10" name="Text 6"/>
            <p:cNvSpPr/>
            <p:nvPr/>
          </p:nvSpPr>
          <p:spPr>
            <a:xfrm>
              <a:off x="628650" y="1328738"/>
              <a:ext cx="3523404" cy="192881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>
              <a:spAutoFit/>
            </a:bodyPr>
            <a:lstStyle/>
            <a:p>
              <a:pPr marL="0" indent="0">
                <a:buNone/>
              </a:pPr>
              <a:r>
                <a:rPr lang="en-US" sz="1013" dirty="0">
                  <a:solidFill>
                    <a:srgbClr val="FFFFFF"/>
                  </a:solidFill>
                  <a:latin typeface="Segoe UI" pitchFamily="34" charset="0"/>
                  <a:ea typeface="Segoe UI" pitchFamily="34" charset="-122"/>
                  <a:cs typeface="Segoe UI" pitchFamily="34" charset="-120"/>
                </a:rPr>
                <a:t>Criar um dicionário com dados de um livro (título, autor, ano)</a:t>
              </a:r>
              <a:endParaRPr lang="en-US" sz="1013" dirty="0"/>
            </a:p>
          </p:txBody>
        </p:sp>
        <p:sp>
          <p:nvSpPr>
            <p:cNvPr id="11" name="Shape 7"/>
            <p:cNvSpPr/>
            <p:nvPr/>
          </p:nvSpPr>
          <p:spPr>
            <a:xfrm>
              <a:off x="360759" y="1589484"/>
              <a:ext cx="171450" cy="171450"/>
            </a:xfrm>
            <a:prstGeom prst="ellipse">
              <a:avLst/>
            </a:prstGeom>
            <a:solidFill>
              <a:srgbClr val="FFD43B"/>
            </a:solidFill>
            <a:ln/>
          </p:spPr>
          <p:txBody>
            <a:bodyPr/>
            <a:lstStyle/>
            <a:p>
              <a:endParaRPr lang="pt-BR"/>
            </a:p>
          </p:txBody>
        </p:sp>
        <p:sp>
          <p:nvSpPr>
            <p:cNvPr id="12" name="Text 8"/>
            <p:cNvSpPr/>
            <p:nvPr/>
          </p:nvSpPr>
          <p:spPr>
            <a:xfrm>
              <a:off x="400050" y="1589484"/>
              <a:ext cx="242888" cy="17145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ctr">
              <a:spAutoFit/>
            </a:bodyPr>
            <a:lstStyle/>
            <a:p>
              <a:pPr marL="0" indent="0">
                <a:buNone/>
              </a:pPr>
              <a:r>
                <a:rPr lang="en-US" sz="1013" b="1" dirty="0">
                  <a:solidFill>
                    <a:srgbClr val="333333"/>
                  </a:solidFill>
                  <a:latin typeface="Segoe UI" pitchFamily="34" charset="0"/>
                  <a:ea typeface="Segoe UI" pitchFamily="34" charset="-122"/>
                  <a:cs typeface="Segoe UI" pitchFamily="34" charset="-120"/>
                </a:rPr>
                <a:t>2</a:t>
              </a:r>
              <a:endParaRPr lang="en-US" sz="1013" dirty="0"/>
            </a:p>
          </p:txBody>
        </p:sp>
        <p:sp>
          <p:nvSpPr>
            <p:cNvPr id="13" name="Text 9"/>
            <p:cNvSpPr/>
            <p:nvPr/>
          </p:nvSpPr>
          <p:spPr>
            <a:xfrm>
              <a:off x="628650" y="1578769"/>
              <a:ext cx="2122308" cy="192881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>
              <a:spAutoFit/>
            </a:bodyPr>
            <a:lstStyle/>
            <a:p>
              <a:pPr marL="0" indent="0">
                <a:buNone/>
              </a:pPr>
              <a:r>
                <a:rPr lang="en-US" sz="1013" dirty="0">
                  <a:solidFill>
                    <a:srgbClr val="FFFFFF"/>
                  </a:solidFill>
                  <a:latin typeface="Segoe UI" pitchFamily="34" charset="0"/>
                  <a:ea typeface="Segoe UI" pitchFamily="34" charset="-122"/>
                  <a:cs typeface="Segoe UI" pitchFamily="34" charset="-120"/>
                </a:rPr>
                <a:t>Imprimir as informações formatadas</a:t>
              </a:r>
              <a:endParaRPr lang="en-US" sz="1013" dirty="0"/>
            </a:p>
          </p:txBody>
        </p:sp>
        <p:sp>
          <p:nvSpPr>
            <p:cNvPr id="14" name="Shape 10"/>
            <p:cNvSpPr/>
            <p:nvPr/>
          </p:nvSpPr>
          <p:spPr>
            <a:xfrm>
              <a:off x="400050" y="1943100"/>
              <a:ext cx="3771900" cy="1914525"/>
            </a:xfrm>
            <a:prstGeom prst="rect">
              <a:avLst/>
            </a:prstGeom>
            <a:solidFill>
              <a:srgbClr val="FFFFFF">
                <a:alpha val="10000"/>
              </a:srgbClr>
            </a:solidFill>
            <a:ln w="198">
              <a:solidFill>
                <a:srgbClr val="FFD43B"/>
              </a:solidFill>
              <a:prstDash val="dash"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5" name="Shape 11"/>
            <p:cNvSpPr/>
            <p:nvPr/>
          </p:nvSpPr>
          <p:spPr>
            <a:xfrm>
              <a:off x="514350" y="2057400"/>
              <a:ext cx="3543300" cy="857250"/>
            </a:xfrm>
            <a:prstGeom prst="rect">
              <a:avLst/>
            </a:prstGeom>
            <a:solidFill>
              <a:srgbClr val="FFD43B"/>
            </a:solidFill>
            <a:ln/>
          </p:spPr>
          <p:txBody>
            <a:bodyPr/>
            <a:lstStyle/>
            <a:p>
              <a:endParaRPr lang="pt-BR"/>
            </a:p>
          </p:txBody>
        </p:sp>
        <p:sp>
          <p:nvSpPr>
            <p:cNvPr id="16" name="Text 12"/>
            <p:cNvSpPr/>
            <p:nvPr/>
          </p:nvSpPr>
          <p:spPr>
            <a:xfrm>
              <a:off x="514350" y="2364897"/>
              <a:ext cx="3614738" cy="242257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>
              <a:spAutoFit/>
            </a:bodyPr>
            <a:lstStyle/>
            <a:p>
              <a:pPr marL="0" indent="0">
                <a:buNone/>
              </a:pPr>
              <a:r>
                <a:rPr lang="en-US" sz="1350" b="1" dirty="0">
                  <a:solidFill>
                    <a:srgbClr val="333333"/>
                  </a:solidFill>
                  <a:latin typeface="Segoe UI" pitchFamily="34" charset="0"/>
                  <a:ea typeface="Segoe UI" pitchFamily="34" charset="-122"/>
                  <a:cs typeface="Segoe UI" pitchFamily="34" charset="-120"/>
                </a:rPr>
                <a:t>       Python para Iniciantes</a:t>
              </a:r>
              <a:endParaRPr lang="en-US" sz="1350" dirty="0"/>
            </a:p>
          </p:txBody>
        </p:sp>
        <p:sp>
          <p:nvSpPr>
            <p:cNvPr id="17" name="Text 13"/>
            <p:cNvSpPr/>
            <p:nvPr/>
          </p:nvSpPr>
          <p:spPr>
            <a:xfrm>
              <a:off x="514350" y="3028950"/>
              <a:ext cx="642938" cy="17145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ctr">
              <a:spAutoFit/>
            </a:bodyPr>
            <a:lstStyle/>
            <a:p>
              <a:pPr marL="0" indent="0">
                <a:buNone/>
              </a:pPr>
              <a:r>
                <a:rPr lang="en-US" sz="900" b="1" dirty="0">
                  <a:solidFill>
                    <a:srgbClr val="FFD43B"/>
                  </a:solidFill>
                  <a:latin typeface="Segoe UI" pitchFamily="34" charset="0"/>
                  <a:ea typeface="Segoe UI" pitchFamily="34" charset="-122"/>
                  <a:cs typeface="Segoe UI" pitchFamily="34" charset="-120"/>
                </a:rPr>
                <a:t>Título:</a:t>
              </a:r>
              <a:endParaRPr lang="en-US" sz="900" dirty="0"/>
            </a:p>
          </p:txBody>
        </p:sp>
        <p:sp>
          <p:nvSpPr>
            <p:cNvPr id="18" name="Text 14"/>
            <p:cNvSpPr/>
            <p:nvPr/>
          </p:nvSpPr>
          <p:spPr>
            <a:xfrm>
              <a:off x="1085850" y="3028950"/>
              <a:ext cx="3043238" cy="17145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>
              <a:spAutoFit/>
            </a:bodyPr>
            <a:lstStyle/>
            <a:p>
              <a:pPr marL="0" indent="0">
                <a:buNone/>
              </a:pPr>
              <a:r>
                <a:rPr lang="en-US" sz="900" dirty="0">
                  <a:solidFill>
                    <a:srgbClr val="FFFFFF"/>
                  </a:solidFill>
                  <a:latin typeface="Segoe UI" pitchFamily="34" charset="0"/>
                  <a:ea typeface="Segoe UI" pitchFamily="34" charset="-122"/>
                  <a:cs typeface="Segoe UI" pitchFamily="34" charset="-120"/>
                </a:rPr>
                <a:t>Python para Iniciantes</a:t>
              </a:r>
              <a:endParaRPr lang="en-US" sz="900" dirty="0"/>
            </a:p>
          </p:txBody>
        </p:sp>
        <p:sp>
          <p:nvSpPr>
            <p:cNvPr id="19" name="Text 15"/>
            <p:cNvSpPr/>
            <p:nvPr/>
          </p:nvSpPr>
          <p:spPr>
            <a:xfrm>
              <a:off x="514350" y="3257550"/>
              <a:ext cx="642938" cy="17145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ctr">
              <a:spAutoFit/>
            </a:bodyPr>
            <a:lstStyle/>
            <a:p>
              <a:pPr marL="0" indent="0">
                <a:buNone/>
              </a:pPr>
              <a:r>
                <a:rPr lang="en-US" sz="900" b="1" dirty="0">
                  <a:solidFill>
                    <a:srgbClr val="FFD43B"/>
                  </a:solidFill>
                  <a:latin typeface="Segoe UI" pitchFamily="34" charset="0"/>
                  <a:ea typeface="Segoe UI" pitchFamily="34" charset="-122"/>
                  <a:cs typeface="Segoe UI" pitchFamily="34" charset="-120"/>
                </a:rPr>
                <a:t>Autor:</a:t>
              </a:r>
              <a:endParaRPr lang="en-US" sz="900" dirty="0"/>
            </a:p>
          </p:txBody>
        </p:sp>
        <p:sp>
          <p:nvSpPr>
            <p:cNvPr id="20" name="Text 16"/>
            <p:cNvSpPr/>
            <p:nvPr/>
          </p:nvSpPr>
          <p:spPr>
            <a:xfrm>
              <a:off x="1085850" y="3257550"/>
              <a:ext cx="3043238" cy="17145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>
              <a:spAutoFit/>
            </a:bodyPr>
            <a:lstStyle/>
            <a:p>
              <a:pPr marL="0" indent="0">
                <a:buNone/>
              </a:pPr>
              <a:r>
                <a:rPr lang="en-US" sz="900" dirty="0">
                  <a:solidFill>
                    <a:srgbClr val="FFFFFF"/>
                  </a:solidFill>
                  <a:latin typeface="Segoe UI" pitchFamily="34" charset="0"/>
                  <a:ea typeface="Segoe UI" pitchFamily="34" charset="-122"/>
                  <a:cs typeface="Segoe UI" pitchFamily="34" charset="-120"/>
                </a:rPr>
                <a:t>Ana Silva</a:t>
              </a:r>
              <a:endParaRPr lang="en-US" sz="900" dirty="0"/>
            </a:p>
          </p:txBody>
        </p:sp>
        <p:sp>
          <p:nvSpPr>
            <p:cNvPr id="21" name="Text 17"/>
            <p:cNvSpPr/>
            <p:nvPr/>
          </p:nvSpPr>
          <p:spPr>
            <a:xfrm>
              <a:off x="514350" y="3486150"/>
              <a:ext cx="642938" cy="17145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ctr">
              <a:spAutoFit/>
            </a:bodyPr>
            <a:lstStyle/>
            <a:p>
              <a:pPr marL="0" indent="0">
                <a:buNone/>
              </a:pPr>
              <a:r>
                <a:rPr lang="en-US" sz="900" b="1" dirty="0">
                  <a:solidFill>
                    <a:srgbClr val="FFD43B"/>
                  </a:solidFill>
                  <a:latin typeface="Segoe UI" pitchFamily="34" charset="0"/>
                  <a:ea typeface="Segoe UI" pitchFamily="34" charset="-122"/>
                  <a:cs typeface="Segoe UI" pitchFamily="34" charset="-120"/>
                </a:rPr>
                <a:t>Ano:</a:t>
              </a:r>
              <a:endParaRPr lang="en-US" sz="900" dirty="0"/>
            </a:p>
          </p:txBody>
        </p:sp>
        <p:sp>
          <p:nvSpPr>
            <p:cNvPr id="22" name="Text 18"/>
            <p:cNvSpPr/>
            <p:nvPr/>
          </p:nvSpPr>
          <p:spPr>
            <a:xfrm>
              <a:off x="1085850" y="3486150"/>
              <a:ext cx="3043238" cy="17145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>
              <a:spAutoFit/>
            </a:bodyPr>
            <a:lstStyle/>
            <a:p>
              <a:pPr marL="0" indent="0">
                <a:buNone/>
              </a:pPr>
              <a:r>
                <a:rPr lang="en-US" sz="900" dirty="0">
                  <a:solidFill>
                    <a:srgbClr val="FFFFFF"/>
                  </a:solidFill>
                  <a:latin typeface="Segoe UI" pitchFamily="34" charset="0"/>
                  <a:ea typeface="Segoe UI" pitchFamily="34" charset="-122"/>
                  <a:cs typeface="Segoe UI" pitchFamily="34" charset="-120"/>
                </a:rPr>
                <a:t>2023</a:t>
              </a:r>
              <a:endParaRPr lang="en-US" sz="900" dirty="0"/>
            </a:p>
          </p:txBody>
        </p:sp>
        <p:sp>
          <p:nvSpPr>
            <p:cNvPr id="23" name="Shape 19"/>
            <p:cNvSpPr/>
            <p:nvPr/>
          </p:nvSpPr>
          <p:spPr>
            <a:xfrm>
              <a:off x="4572000" y="785813"/>
              <a:ext cx="4343400" cy="3314700"/>
            </a:xfrm>
            <a:prstGeom prst="rect">
              <a:avLst/>
            </a:prstGeom>
            <a:solidFill>
              <a:srgbClr val="F5F5F5"/>
            </a:solidFill>
            <a:ln/>
          </p:spPr>
          <p:txBody>
            <a:bodyPr/>
            <a:lstStyle/>
            <a:p>
              <a:endParaRPr lang="pt-BR"/>
            </a:p>
          </p:txBody>
        </p:sp>
        <p:sp>
          <p:nvSpPr>
            <p:cNvPr id="24" name="Shape 20"/>
            <p:cNvSpPr/>
            <p:nvPr/>
          </p:nvSpPr>
          <p:spPr>
            <a:xfrm>
              <a:off x="4572000" y="785813"/>
              <a:ext cx="35719" cy="3314700"/>
            </a:xfrm>
            <a:prstGeom prst="rect">
              <a:avLst/>
            </a:prstGeom>
            <a:solidFill>
              <a:srgbClr val="FFD43B"/>
            </a:solidFill>
            <a:ln/>
          </p:spPr>
          <p:txBody>
            <a:bodyPr/>
            <a:lstStyle/>
            <a:p>
              <a:endParaRPr lang="pt-BR"/>
            </a:p>
          </p:txBody>
        </p:sp>
        <p:sp>
          <p:nvSpPr>
            <p:cNvPr id="25" name="Text 21"/>
            <p:cNvSpPr/>
            <p:nvPr/>
          </p:nvSpPr>
          <p:spPr>
            <a:xfrm>
              <a:off x="4686300" y="923330"/>
              <a:ext cx="2463561" cy="146447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>
              <a:spAutoFit/>
            </a:bodyPr>
            <a:lstStyle/>
            <a:p>
              <a:pPr marL="0" indent="0">
                <a:buNone/>
              </a:pPr>
              <a:r>
                <a:rPr lang="en-US" sz="1013" dirty="0">
                  <a:solidFill>
                    <a:srgbClr val="333333"/>
                  </a:solidFill>
                  <a:latin typeface="Courier New" pitchFamily="34" charset="0"/>
                  <a:ea typeface="Courier New" pitchFamily="34" charset="-122"/>
                  <a:cs typeface="Courier New" pitchFamily="34" charset="-120"/>
                </a:rPr>
                <a:t># Criando o dicionário do livro</a:t>
              </a:r>
              <a:endParaRPr lang="en-US" sz="1013" dirty="0"/>
            </a:p>
          </p:txBody>
        </p:sp>
        <p:sp>
          <p:nvSpPr>
            <p:cNvPr id="26" name="Text 22"/>
            <p:cNvSpPr/>
            <p:nvPr/>
          </p:nvSpPr>
          <p:spPr>
            <a:xfrm>
              <a:off x="4686300" y="1116211"/>
              <a:ext cx="765944" cy="146447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ctr">
              <a:spAutoFit/>
            </a:bodyPr>
            <a:lstStyle/>
            <a:p>
              <a:pPr marL="0" indent="0">
                <a:buNone/>
              </a:pPr>
              <a:r>
                <a:rPr lang="en-US" sz="1013" dirty="0">
                  <a:solidFill>
                    <a:srgbClr val="333333"/>
                  </a:solidFill>
                  <a:latin typeface="Courier New" pitchFamily="34" charset="0"/>
                  <a:ea typeface="Courier New" pitchFamily="34" charset="-122"/>
                  <a:cs typeface="Courier New" pitchFamily="34" charset="-120"/>
                </a:rPr>
                <a:t>livro = {</a:t>
              </a:r>
              <a:endParaRPr lang="en-US" sz="1013" dirty="0"/>
            </a:p>
          </p:txBody>
        </p:sp>
        <p:sp>
          <p:nvSpPr>
            <p:cNvPr id="27" name="Text 23"/>
            <p:cNvSpPr/>
            <p:nvPr/>
          </p:nvSpPr>
          <p:spPr>
            <a:xfrm>
              <a:off x="4686300" y="1309092"/>
              <a:ext cx="3080882" cy="146447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>
              <a:spAutoFit/>
            </a:bodyPr>
            <a:lstStyle/>
            <a:p>
              <a:pPr marL="0" indent="0">
                <a:buNone/>
              </a:pPr>
              <a:r>
                <a:rPr lang="en-US" sz="1013" dirty="0">
                  <a:solidFill>
                    <a:srgbClr val="333333"/>
                  </a:solidFill>
                  <a:latin typeface="Courier New" pitchFamily="34" charset="0"/>
                  <a:ea typeface="Courier New" pitchFamily="34" charset="-122"/>
                  <a:cs typeface="Courier New" pitchFamily="34" charset="-120"/>
                </a:rPr>
                <a:t>"titulo": "Python para Iniciantes",</a:t>
              </a:r>
              <a:endParaRPr lang="en-US" sz="1013" dirty="0"/>
            </a:p>
          </p:txBody>
        </p:sp>
        <p:sp>
          <p:nvSpPr>
            <p:cNvPr id="28" name="Text 24"/>
            <p:cNvSpPr/>
            <p:nvPr/>
          </p:nvSpPr>
          <p:spPr>
            <a:xfrm>
              <a:off x="4686300" y="1501973"/>
              <a:ext cx="2000585" cy="146447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>
              <a:spAutoFit/>
            </a:bodyPr>
            <a:lstStyle/>
            <a:p>
              <a:pPr marL="0" indent="0">
                <a:buNone/>
              </a:pPr>
              <a:r>
                <a:rPr lang="en-US" sz="1013" dirty="0">
                  <a:solidFill>
                    <a:srgbClr val="333333"/>
                  </a:solidFill>
                  <a:latin typeface="Courier New" pitchFamily="34" charset="0"/>
                  <a:ea typeface="Courier New" pitchFamily="34" charset="-122"/>
                  <a:cs typeface="Courier New" pitchFamily="34" charset="-120"/>
                </a:rPr>
                <a:t>"autor": "Ana Silva",</a:t>
              </a:r>
              <a:endParaRPr lang="en-US" sz="1013" dirty="0"/>
            </a:p>
          </p:txBody>
        </p:sp>
        <p:sp>
          <p:nvSpPr>
            <p:cNvPr id="29" name="Text 25"/>
            <p:cNvSpPr/>
            <p:nvPr/>
          </p:nvSpPr>
          <p:spPr>
            <a:xfrm>
              <a:off x="4686300" y="1694855"/>
              <a:ext cx="1228920" cy="146447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ctr">
              <a:spAutoFit/>
            </a:bodyPr>
            <a:lstStyle/>
            <a:p>
              <a:pPr marL="0" indent="0">
                <a:buNone/>
              </a:pPr>
              <a:r>
                <a:rPr lang="en-US" sz="1013" dirty="0">
                  <a:solidFill>
                    <a:srgbClr val="333333"/>
                  </a:solidFill>
                  <a:latin typeface="Courier New" pitchFamily="34" charset="0"/>
                  <a:ea typeface="Courier New" pitchFamily="34" charset="-122"/>
                  <a:cs typeface="Courier New" pitchFamily="34" charset="-120"/>
                </a:rPr>
                <a:t>"ano": 2023</a:t>
              </a:r>
              <a:endParaRPr lang="en-US" sz="1013" dirty="0"/>
            </a:p>
          </p:txBody>
        </p:sp>
        <p:sp>
          <p:nvSpPr>
            <p:cNvPr id="30" name="Text 26"/>
            <p:cNvSpPr/>
            <p:nvPr/>
          </p:nvSpPr>
          <p:spPr>
            <a:xfrm>
              <a:off x="4686300" y="1887736"/>
              <a:ext cx="148623" cy="146447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ctr">
              <a:spAutoFit/>
            </a:bodyPr>
            <a:lstStyle/>
            <a:p>
              <a:pPr marL="0" indent="0">
                <a:buNone/>
              </a:pPr>
              <a:r>
                <a:rPr lang="en-US" sz="1013" dirty="0">
                  <a:solidFill>
                    <a:srgbClr val="333333"/>
                  </a:solidFill>
                  <a:latin typeface="Courier New" pitchFamily="34" charset="0"/>
                  <a:ea typeface="Courier New" pitchFamily="34" charset="-122"/>
                  <a:cs typeface="Courier New" pitchFamily="34" charset="-120"/>
                </a:rPr>
                <a:t>}</a:t>
              </a:r>
              <a:endParaRPr lang="en-US" sz="1013" dirty="0"/>
            </a:p>
          </p:txBody>
        </p:sp>
        <p:sp>
          <p:nvSpPr>
            <p:cNvPr id="31" name="Text 27"/>
            <p:cNvSpPr/>
            <p:nvPr/>
          </p:nvSpPr>
          <p:spPr>
            <a:xfrm>
              <a:off x="4686300" y="2273498"/>
              <a:ext cx="3003724" cy="146447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>
              <a:spAutoFit/>
            </a:bodyPr>
            <a:lstStyle/>
            <a:p>
              <a:pPr marL="0" indent="0">
                <a:buNone/>
              </a:pPr>
              <a:r>
                <a:rPr lang="en-US" sz="1013" dirty="0">
                  <a:solidFill>
                    <a:srgbClr val="333333"/>
                  </a:solidFill>
                  <a:latin typeface="Courier New" pitchFamily="34" charset="0"/>
                  <a:ea typeface="Courier New" pitchFamily="34" charset="-122"/>
                  <a:cs typeface="Courier New" pitchFamily="34" charset="-120"/>
                </a:rPr>
                <a:t># Imprimindo as informações formatadas</a:t>
              </a:r>
              <a:endParaRPr lang="en-US" sz="1013" dirty="0"/>
            </a:p>
          </p:txBody>
        </p:sp>
        <p:sp>
          <p:nvSpPr>
            <p:cNvPr id="32" name="Text 28"/>
            <p:cNvSpPr/>
            <p:nvPr/>
          </p:nvSpPr>
          <p:spPr>
            <a:xfrm>
              <a:off x="4686300" y="2466380"/>
              <a:ext cx="2772221" cy="146447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>
              <a:spAutoFit/>
            </a:bodyPr>
            <a:lstStyle/>
            <a:p>
              <a:pPr marL="0" indent="0">
                <a:buNone/>
              </a:pPr>
              <a:r>
                <a:rPr lang="en-US" sz="1013" dirty="0">
                  <a:solidFill>
                    <a:srgbClr val="333333"/>
                  </a:solidFill>
                  <a:latin typeface="Courier New" pitchFamily="34" charset="0"/>
                  <a:ea typeface="Courier New" pitchFamily="34" charset="-122"/>
                  <a:cs typeface="Courier New" pitchFamily="34" charset="-120"/>
                </a:rPr>
                <a:t>print(f"Título: {livro['titulo']}")</a:t>
              </a:r>
              <a:endParaRPr lang="en-US" sz="1013" dirty="0"/>
            </a:p>
          </p:txBody>
        </p:sp>
        <p:sp>
          <p:nvSpPr>
            <p:cNvPr id="33" name="Text 29"/>
            <p:cNvSpPr/>
            <p:nvPr/>
          </p:nvSpPr>
          <p:spPr>
            <a:xfrm>
              <a:off x="4686300" y="2659261"/>
              <a:ext cx="2617905" cy="146447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>
              <a:spAutoFit/>
            </a:bodyPr>
            <a:lstStyle/>
            <a:p>
              <a:pPr marL="0" indent="0">
                <a:buNone/>
              </a:pPr>
              <a:r>
                <a:rPr lang="en-US" sz="1013" dirty="0">
                  <a:solidFill>
                    <a:srgbClr val="333333"/>
                  </a:solidFill>
                  <a:latin typeface="Courier New" pitchFamily="34" charset="0"/>
                  <a:ea typeface="Courier New" pitchFamily="34" charset="-122"/>
                  <a:cs typeface="Courier New" pitchFamily="34" charset="-120"/>
                </a:rPr>
                <a:t>print(f"Autor: {livro['autor']}")</a:t>
              </a:r>
              <a:endParaRPr lang="en-US" sz="1013" dirty="0"/>
            </a:p>
          </p:txBody>
        </p:sp>
        <p:sp>
          <p:nvSpPr>
            <p:cNvPr id="34" name="Text 30"/>
            <p:cNvSpPr/>
            <p:nvPr/>
          </p:nvSpPr>
          <p:spPr>
            <a:xfrm>
              <a:off x="4686300" y="2852142"/>
              <a:ext cx="2309245" cy="146447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>
              <a:spAutoFit/>
            </a:bodyPr>
            <a:lstStyle/>
            <a:p>
              <a:pPr marL="0" indent="0">
                <a:buNone/>
              </a:pPr>
              <a:r>
                <a:rPr lang="en-US" sz="1013" dirty="0">
                  <a:solidFill>
                    <a:srgbClr val="333333"/>
                  </a:solidFill>
                  <a:latin typeface="Courier New" pitchFamily="34" charset="0"/>
                  <a:ea typeface="Courier New" pitchFamily="34" charset="-122"/>
                  <a:cs typeface="Courier New" pitchFamily="34" charset="-120"/>
                </a:rPr>
                <a:t>print(f"Ano: {livro['ano']}")</a:t>
              </a:r>
              <a:endParaRPr lang="en-US" sz="1013" dirty="0"/>
            </a:p>
          </p:txBody>
        </p:sp>
        <p:sp>
          <p:nvSpPr>
            <p:cNvPr id="35" name="Text 31"/>
            <p:cNvSpPr/>
            <p:nvPr/>
          </p:nvSpPr>
          <p:spPr>
            <a:xfrm>
              <a:off x="4686300" y="3237905"/>
              <a:ext cx="1691925" cy="146447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>
              <a:spAutoFit/>
            </a:bodyPr>
            <a:lstStyle/>
            <a:p>
              <a:pPr marL="0" indent="0">
                <a:buNone/>
              </a:pPr>
              <a:r>
                <a:rPr lang="en-US" sz="1013" dirty="0">
                  <a:solidFill>
                    <a:srgbClr val="333333"/>
                  </a:solidFill>
                  <a:latin typeface="Courier New" pitchFamily="34" charset="0"/>
                  <a:ea typeface="Courier New" pitchFamily="34" charset="-122"/>
                  <a:cs typeface="Courier New" pitchFamily="34" charset="-120"/>
                </a:rPr>
                <a:t># Formato alternativo</a:t>
              </a:r>
              <a:endParaRPr lang="en-US" sz="1013" dirty="0"/>
            </a:p>
          </p:txBody>
        </p:sp>
        <p:sp>
          <p:nvSpPr>
            <p:cNvPr id="36" name="Text 32"/>
            <p:cNvSpPr/>
            <p:nvPr/>
          </p:nvSpPr>
          <p:spPr>
            <a:xfrm>
              <a:off x="4686300" y="3430786"/>
              <a:ext cx="2540719" cy="146447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>
              <a:spAutoFit/>
            </a:bodyPr>
            <a:lstStyle/>
            <a:p>
              <a:pPr marL="0" indent="0">
                <a:buNone/>
              </a:pPr>
              <a:r>
                <a:rPr lang="en-US" sz="1013" dirty="0">
                  <a:solidFill>
                    <a:srgbClr val="333333"/>
                  </a:solidFill>
                  <a:latin typeface="Courier New" pitchFamily="34" charset="0"/>
                  <a:ea typeface="Courier New" pitchFamily="34" charset="-122"/>
                  <a:cs typeface="Courier New" pitchFamily="34" charset="-120"/>
                </a:rPr>
                <a:t>print("\nInformações do Livro:")</a:t>
              </a:r>
              <a:endParaRPr lang="en-US" sz="1013" dirty="0"/>
            </a:p>
          </p:txBody>
        </p:sp>
        <p:sp>
          <p:nvSpPr>
            <p:cNvPr id="37" name="Text 33"/>
            <p:cNvSpPr/>
            <p:nvPr/>
          </p:nvSpPr>
          <p:spPr>
            <a:xfrm>
              <a:off x="4686300" y="3623667"/>
              <a:ext cx="2695063" cy="146447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>
              <a:spAutoFit/>
            </a:bodyPr>
            <a:lstStyle/>
            <a:p>
              <a:pPr marL="0" indent="0">
                <a:buNone/>
              </a:pPr>
              <a:r>
                <a:rPr lang="en-US" sz="1013" dirty="0">
                  <a:solidFill>
                    <a:srgbClr val="333333"/>
                  </a:solidFill>
                  <a:latin typeface="Courier New" pitchFamily="34" charset="0"/>
                  <a:ea typeface="Courier New" pitchFamily="34" charset="-122"/>
                  <a:cs typeface="Courier New" pitchFamily="34" charset="-120"/>
                </a:rPr>
                <a:t>for chave, valor in livro.items():</a:t>
              </a:r>
              <a:endParaRPr lang="en-US" sz="1013" dirty="0"/>
            </a:p>
          </p:txBody>
        </p:sp>
        <p:sp>
          <p:nvSpPr>
            <p:cNvPr id="38" name="Text 34"/>
            <p:cNvSpPr/>
            <p:nvPr/>
          </p:nvSpPr>
          <p:spPr>
            <a:xfrm>
              <a:off x="4686300" y="3816548"/>
              <a:ext cx="3389542" cy="146447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>
              <a:spAutoFit/>
            </a:bodyPr>
            <a:lstStyle/>
            <a:p>
              <a:pPr marL="0" indent="0">
                <a:buNone/>
              </a:pPr>
              <a:r>
                <a:rPr lang="en-US" sz="1013" dirty="0">
                  <a:solidFill>
                    <a:srgbClr val="333333"/>
                  </a:solidFill>
                  <a:latin typeface="Courier New" pitchFamily="34" charset="0"/>
                  <a:ea typeface="Courier New" pitchFamily="34" charset="-122"/>
                  <a:cs typeface="Courier New" pitchFamily="34" charset="-120"/>
                </a:rPr>
                <a:t>print(f"{chave.capitalize()}: {valor}")</a:t>
              </a:r>
              <a:endParaRPr lang="en-US" sz="1013" dirty="0"/>
            </a:p>
          </p:txBody>
        </p:sp>
        <p:sp>
          <p:nvSpPr>
            <p:cNvPr id="39" name="Shape 35"/>
            <p:cNvSpPr/>
            <p:nvPr/>
          </p:nvSpPr>
          <p:spPr>
            <a:xfrm>
              <a:off x="4572000" y="4214813"/>
              <a:ext cx="4343400" cy="1554435"/>
            </a:xfrm>
            <a:prstGeom prst="rect">
              <a:avLst/>
            </a:prstGeom>
            <a:solidFill>
              <a:srgbClr val="333333"/>
            </a:solidFill>
            <a:ln/>
          </p:spPr>
          <p:txBody>
            <a:bodyPr/>
            <a:lstStyle/>
            <a:p>
              <a:endParaRPr lang="pt-BR"/>
            </a:p>
          </p:txBody>
        </p:sp>
        <p:sp>
          <p:nvSpPr>
            <p:cNvPr id="40" name="Text 36"/>
            <p:cNvSpPr/>
            <p:nvPr/>
          </p:nvSpPr>
          <p:spPr>
            <a:xfrm>
              <a:off x="4663418" y="4327661"/>
              <a:ext cx="2129172" cy="128588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>
              <a:spAutoFit/>
            </a:bodyPr>
            <a:lstStyle/>
            <a:p>
              <a:pPr marL="0" indent="0">
                <a:buNone/>
              </a:pPr>
              <a:r>
                <a:rPr lang="en-US" sz="900" dirty="0">
                  <a:solidFill>
                    <a:srgbClr val="FFD43B"/>
                  </a:solidFill>
                  <a:latin typeface="Courier New" pitchFamily="34" charset="0"/>
                  <a:ea typeface="Courier New" pitchFamily="34" charset="-122"/>
                  <a:cs typeface="Courier New" pitchFamily="34" charset="-120"/>
                </a:rPr>
                <a:t>Título: Python para Iniciantes</a:t>
              </a:r>
              <a:endParaRPr lang="en-US" sz="900" dirty="0"/>
            </a:p>
          </p:txBody>
        </p:sp>
        <p:sp>
          <p:nvSpPr>
            <p:cNvPr id="41" name="Text 37"/>
            <p:cNvSpPr/>
            <p:nvPr/>
          </p:nvSpPr>
          <p:spPr>
            <a:xfrm>
              <a:off x="4663418" y="4499111"/>
              <a:ext cx="1168896" cy="12858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ctr">
              <a:spAutoFit/>
            </a:bodyPr>
            <a:lstStyle/>
            <a:p>
              <a:pPr marL="0" indent="0">
                <a:buNone/>
              </a:pPr>
              <a:r>
                <a:rPr lang="en-US" sz="900" dirty="0">
                  <a:solidFill>
                    <a:srgbClr val="FFD43B"/>
                  </a:solidFill>
                  <a:latin typeface="Courier New" pitchFamily="34" charset="0"/>
                  <a:ea typeface="Courier New" pitchFamily="34" charset="-122"/>
                  <a:cs typeface="Courier New" pitchFamily="34" charset="-120"/>
                </a:rPr>
                <a:t>Autor: Ana Silva</a:t>
              </a:r>
              <a:endParaRPr lang="en-US" sz="900" dirty="0"/>
            </a:p>
          </p:txBody>
        </p:sp>
        <p:sp>
          <p:nvSpPr>
            <p:cNvPr id="42" name="Text 38"/>
            <p:cNvSpPr/>
            <p:nvPr/>
          </p:nvSpPr>
          <p:spPr>
            <a:xfrm>
              <a:off x="4663418" y="4670561"/>
              <a:ext cx="688758" cy="12858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ctr">
              <a:spAutoFit/>
            </a:bodyPr>
            <a:lstStyle/>
            <a:p>
              <a:pPr marL="0" indent="0">
                <a:buNone/>
              </a:pPr>
              <a:r>
                <a:rPr lang="en-US" sz="900" dirty="0">
                  <a:solidFill>
                    <a:srgbClr val="FFD43B"/>
                  </a:solidFill>
                  <a:latin typeface="Courier New" pitchFamily="34" charset="0"/>
                  <a:ea typeface="Courier New" pitchFamily="34" charset="-122"/>
                  <a:cs typeface="Courier New" pitchFamily="34" charset="-120"/>
                </a:rPr>
                <a:t>Ano: 2023</a:t>
              </a:r>
              <a:endParaRPr lang="en-US" sz="900" dirty="0"/>
            </a:p>
          </p:txBody>
        </p:sp>
        <p:sp>
          <p:nvSpPr>
            <p:cNvPr id="43" name="Text 39"/>
            <p:cNvSpPr/>
            <p:nvPr/>
          </p:nvSpPr>
          <p:spPr>
            <a:xfrm>
              <a:off x="4663418" y="5013461"/>
              <a:ext cx="1511852" cy="128588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>
              <a:spAutoFit/>
            </a:bodyPr>
            <a:lstStyle/>
            <a:p>
              <a:pPr marL="0" indent="0">
                <a:buNone/>
              </a:pPr>
              <a:r>
                <a:rPr lang="en-US" sz="900" dirty="0">
                  <a:solidFill>
                    <a:srgbClr val="FFD43B"/>
                  </a:solidFill>
                  <a:latin typeface="Courier New" pitchFamily="34" charset="0"/>
                  <a:ea typeface="Courier New" pitchFamily="34" charset="-122"/>
                  <a:cs typeface="Courier New" pitchFamily="34" charset="-120"/>
                </a:rPr>
                <a:t>Informações do Livro:</a:t>
              </a:r>
              <a:endParaRPr lang="en-US" sz="900" dirty="0"/>
            </a:p>
          </p:txBody>
        </p:sp>
        <p:sp>
          <p:nvSpPr>
            <p:cNvPr id="44" name="Text 40"/>
            <p:cNvSpPr/>
            <p:nvPr/>
          </p:nvSpPr>
          <p:spPr>
            <a:xfrm>
              <a:off x="4663418" y="5184911"/>
              <a:ext cx="2129172" cy="128588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>
              <a:spAutoFit/>
            </a:bodyPr>
            <a:lstStyle/>
            <a:p>
              <a:pPr marL="0" indent="0">
                <a:buNone/>
              </a:pPr>
              <a:r>
                <a:rPr lang="en-US" sz="900" dirty="0">
                  <a:solidFill>
                    <a:srgbClr val="FFD43B"/>
                  </a:solidFill>
                  <a:latin typeface="Courier New" pitchFamily="34" charset="0"/>
                  <a:ea typeface="Courier New" pitchFamily="34" charset="-122"/>
                  <a:cs typeface="Courier New" pitchFamily="34" charset="-120"/>
                </a:rPr>
                <a:t>Titulo: Python para Iniciantes</a:t>
              </a:r>
              <a:endParaRPr lang="en-US" sz="900" dirty="0"/>
            </a:p>
          </p:txBody>
        </p:sp>
        <p:sp>
          <p:nvSpPr>
            <p:cNvPr id="45" name="Text 41"/>
            <p:cNvSpPr/>
            <p:nvPr/>
          </p:nvSpPr>
          <p:spPr>
            <a:xfrm>
              <a:off x="4663418" y="5356361"/>
              <a:ext cx="1168896" cy="12858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ctr">
              <a:spAutoFit/>
            </a:bodyPr>
            <a:lstStyle/>
            <a:p>
              <a:pPr marL="0" indent="0">
                <a:buNone/>
              </a:pPr>
              <a:r>
                <a:rPr lang="en-US" sz="900" dirty="0">
                  <a:solidFill>
                    <a:srgbClr val="FFD43B"/>
                  </a:solidFill>
                  <a:latin typeface="Courier New" pitchFamily="34" charset="0"/>
                  <a:ea typeface="Courier New" pitchFamily="34" charset="-122"/>
                  <a:cs typeface="Courier New" pitchFamily="34" charset="-120"/>
                </a:rPr>
                <a:t>Autor: Ana Silva</a:t>
              </a:r>
              <a:endParaRPr lang="en-US" sz="900" dirty="0"/>
            </a:p>
          </p:txBody>
        </p:sp>
        <p:sp>
          <p:nvSpPr>
            <p:cNvPr id="46" name="Text 42"/>
            <p:cNvSpPr/>
            <p:nvPr/>
          </p:nvSpPr>
          <p:spPr>
            <a:xfrm>
              <a:off x="4663418" y="5527811"/>
              <a:ext cx="688758" cy="12858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ctr">
              <a:spAutoFit/>
            </a:bodyPr>
            <a:lstStyle/>
            <a:p>
              <a:pPr marL="0" indent="0">
                <a:buNone/>
              </a:pPr>
              <a:r>
                <a:rPr lang="en-US" sz="900" dirty="0">
                  <a:solidFill>
                    <a:srgbClr val="FFD43B"/>
                  </a:solidFill>
                  <a:latin typeface="Courier New" pitchFamily="34" charset="0"/>
                  <a:ea typeface="Courier New" pitchFamily="34" charset="-122"/>
                  <a:cs typeface="Courier New" pitchFamily="34" charset="-120"/>
                </a:rPr>
                <a:t>Ano: 2023</a:t>
              </a:r>
              <a:endParaRPr lang="en-US" sz="900" dirty="0"/>
            </a:p>
          </p:txBody>
        </p:sp>
      </p:grpSp>
      <p:pic>
        <p:nvPicPr>
          <p:cNvPr id="49" name="Imagem 48">
            <a:extLst>
              <a:ext uri="{FF2B5EF4-FFF2-40B4-BE49-F238E27FC236}">
                <a16:creationId xmlns:a16="http://schemas.microsoft.com/office/drawing/2014/main" id="{CEAC9F8A-881A-6DFE-B270-E2F5BF1A7C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00" y="3663424"/>
            <a:ext cx="1311752" cy="129632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</TotalTime>
  <Words>1712</Words>
  <Application>Microsoft Office PowerPoint</Application>
  <PresentationFormat>Apresentação na tela (16:9)</PresentationFormat>
  <Paragraphs>396</Paragraphs>
  <Slides>13</Slides>
  <Notes>13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13</vt:i4>
      </vt:variant>
    </vt:vector>
  </HeadingPairs>
  <TitlesOfParts>
    <vt:vector size="18" baseType="lpstr">
      <vt:lpstr>Arial</vt:lpstr>
      <vt:lpstr>Courier New</vt:lpstr>
      <vt:lpstr>Segoe UI</vt:lpstr>
      <vt:lpstr>ui-monospace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igor rocha</cp:lastModifiedBy>
  <cp:revision>8</cp:revision>
  <dcterms:created xsi:type="dcterms:W3CDTF">2025-06-18T15:23:58Z</dcterms:created>
  <dcterms:modified xsi:type="dcterms:W3CDTF">2025-08-20T11:51:17Z</dcterms:modified>
</cp:coreProperties>
</file>